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4" r:id="rId8"/>
    <p:sldId id="262" r:id="rId9"/>
    <p:sldId id="263" r:id="rId10"/>
    <p:sldId id="265" r:id="rId11"/>
    <p:sldId id="266" r:id="rId12"/>
    <p:sldId id="267" r:id="rId13"/>
    <p:sldId id="269" r:id="rId14"/>
    <p:sldId id="268" r:id="rId15"/>
  </p:sldIdLst>
  <p:sldSz cx="12192000" cy="6858000"/>
  <p:notesSz cx="6858000" cy="9144000"/>
  <p:defaultTextStyle>
    <a:defPPr>
      <a:defRPr lang="uk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8C3645-0F5C-46E8-8B9A-99C220A12E54}" v="333" dt="2020-03-18T00:44:30.217"/>
    <p1510:client id="{0891D5E7-321C-4C6F-82A9-A8E938254497}" v="12" dt="2020-04-03T16:54:34.238"/>
    <p1510:client id="{2579DA07-E8D1-4496-82BE-DC4FC0C959B5}" v="288" dt="2020-04-02T19:41:40.250"/>
    <p1510:client id="{3454139D-677E-4AC6-8074-B92906185AFB}" v="60" dt="2020-10-31T15:54:24.289"/>
    <p1510:client id="{44689FB2-53D6-4A2C-BDDB-C057C667FDB2}" v="1252" dt="2020-08-01T15:28:29.314"/>
    <p1510:client id="{5F968228-1029-4215-A3A2-612631E237FD}" v="64" dt="2020-04-02T18:59:18.008"/>
    <p1510:client id="{9399214A-B39B-40F2-8266-C87A498CE88E}" v="160" dt="2020-10-31T11:29:14.369"/>
    <p1510:client id="{93ACB849-E4AD-40F1-A0F5-9736DFB48854}" v="4" dt="2020-08-03T17:52:11.960"/>
    <p1510:client id="{971F8A79-9C72-4548-B060-927B35F26BBF}" v="1" dt="2020-10-26T20:35:37.422"/>
    <p1510:client id="{AF7337C2-FF2B-4A0C-8715-A7120F544D3B}" v="60" dt="2020-10-31T14:43:29.131"/>
    <p1510:client id="{E96360E9-ACCA-4CA9-B9B7-EE3D80446A79}" v="17" dt="2020-11-03T16:56:32.89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75" autoAdjust="0"/>
    <p:restoredTop sz="94660"/>
  </p:normalViewPr>
  <p:slideViewPr>
    <p:cSldViewPr snapToGrid="0">
      <p:cViewPr varScale="1">
        <p:scale>
          <a:sx n="86" d="100"/>
          <a:sy n="86" d="100"/>
        </p:scale>
        <p:origin x="66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и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uk-UA"/>
              <a:t>Зразок заголовка</a:t>
            </a:r>
          </a:p>
        </p:txBody>
      </p:sp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uk-UA"/>
              <a:t>Зразок підзаголовка</a:t>
            </a:r>
          </a:p>
        </p:txBody>
      </p:sp>
      <p:sp>
        <p:nvSpPr>
          <p:cNvPr id="4" name="Місце для дати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F0B57-8E6A-4005-9EDD-D258F6CC94AB}" type="datetimeFigureOut">
              <a:rPr lang="uk-UA" smtClean="0"/>
              <a:t>03.11.2020</a:t>
            </a:fld>
            <a:endParaRPr lang="uk-UA"/>
          </a:p>
        </p:txBody>
      </p:sp>
      <p:sp>
        <p:nvSpPr>
          <p:cNvPr id="5" name="Місце для нижнього колонтитула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Місце для номера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18C70-803E-428A-BAB3-289BE172EF8D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53096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і вертикальни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/>
              <a:t>Зразок заголовка</a:t>
            </a:r>
          </a:p>
        </p:txBody>
      </p:sp>
      <p:sp>
        <p:nvSpPr>
          <p:cNvPr id="3" name="Місце для вертикального тексту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uk-UA"/>
              <a:t>Зразок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П'ятий рівень</a:t>
            </a:r>
          </a:p>
        </p:txBody>
      </p:sp>
      <p:sp>
        <p:nvSpPr>
          <p:cNvPr id="4" name="Місце для дати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F0B57-8E6A-4005-9EDD-D258F6CC94AB}" type="datetimeFigureOut">
              <a:rPr lang="uk-UA" smtClean="0"/>
              <a:t>03.11.2020</a:t>
            </a:fld>
            <a:endParaRPr lang="uk-UA"/>
          </a:p>
        </p:txBody>
      </p:sp>
      <p:sp>
        <p:nvSpPr>
          <p:cNvPr id="5" name="Місце для нижнього колонтитула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Місце для номера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18C70-803E-428A-BAB3-289BE172EF8D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4088742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ий заголовок і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и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uk-UA"/>
              <a:t>Зразок заголовка</a:t>
            </a:r>
          </a:p>
        </p:txBody>
      </p:sp>
      <p:sp>
        <p:nvSpPr>
          <p:cNvPr id="3" name="Місце для вертикального тексту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uk-UA"/>
              <a:t>Зразок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П'ятий рівень</a:t>
            </a:r>
          </a:p>
        </p:txBody>
      </p:sp>
      <p:sp>
        <p:nvSpPr>
          <p:cNvPr id="4" name="Місце для дати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F0B57-8E6A-4005-9EDD-D258F6CC94AB}" type="datetimeFigureOut">
              <a:rPr lang="uk-UA" smtClean="0"/>
              <a:t>03.11.2020</a:t>
            </a:fld>
            <a:endParaRPr lang="uk-UA"/>
          </a:p>
        </p:txBody>
      </p:sp>
      <p:sp>
        <p:nvSpPr>
          <p:cNvPr id="5" name="Місце для нижнього колонтитула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Місце для номера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18C70-803E-428A-BAB3-289BE172EF8D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1162577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і об'є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/>
              <a:t>Зразок заголовка</a:t>
            </a:r>
          </a:p>
        </p:txBody>
      </p:sp>
      <p:sp>
        <p:nvSpPr>
          <p:cNvPr id="3" name="Місце для вмісту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uk-UA"/>
              <a:t>Зразок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П'ятий рівень</a:t>
            </a:r>
          </a:p>
        </p:txBody>
      </p:sp>
      <p:sp>
        <p:nvSpPr>
          <p:cNvPr id="4" name="Місце для дати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F0B57-8E6A-4005-9EDD-D258F6CC94AB}" type="datetimeFigureOut">
              <a:rPr lang="uk-UA" smtClean="0"/>
              <a:t>03.11.2020</a:t>
            </a:fld>
            <a:endParaRPr lang="uk-UA"/>
          </a:p>
        </p:txBody>
      </p:sp>
      <p:sp>
        <p:nvSpPr>
          <p:cNvPr id="5" name="Місце для нижнього колонтитула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Місце для номера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18C70-803E-428A-BAB3-289BE172EF8D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9970343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озділ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uk-UA"/>
              <a:t>Зразок заголовка</a:t>
            </a:r>
          </a:p>
        </p:txBody>
      </p:sp>
      <p:sp>
        <p:nvSpPr>
          <p:cNvPr id="3" name="Місце для тексту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uk-UA"/>
              <a:t>Зразок тексту</a:t>
            </a:r>
          </a:p>
        </p:txBody>
      </p:sp>
      <p:sp>
        <p:nvSpPr>
          <p:cNvPr id="4" name="Місце для дати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F0B57-8E6A-4005-9EDD-D258F6CC94AB}" type="datetimeFigureOut">
              <a:rPr lang="uk-UA" smtClean="0"/>
              <a:t>03.11.2020</a:t>
            </a:fld>
            <a:endParaRPr lang="uk-UA"/>
          </a:p>
        </p:txBody>
      </p:sp>
      <p:sp>
        <p:nvSpPr>
          <p:cNvPr id="5" name="Місце для нижнього колонтитула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Місце для номера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18C70-803E-428A-BAB3-289BE172EF8D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0017984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'єкт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/>
              <a:t>Зразок заголовка</a:t>
            </a:r>
          </a:p>
        </p:txBody>
      </p:sp>
      <p:sp>
        <p:nvSpPr>
          <p:cNvPr id="3" name="Місце для вмісту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uk-UA"/>
              <a:t>Зразок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П'ятий рівень</a:t>
            </a:r>
          </a:p>
        </p:txBody>
      </p:sp>
      <p:sp>
        <p:nvSpPr>
          <p:cNvPr id="4" name="Місце для вмісту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uk-UA"/>
              <a:t>Зразок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П'ятий рівень</a:t>
            </a:r>
          </a:p>
        </p:txBody>
      </p:sp>
      <p:sp>
        <p:nvSpPr>
          <p:cNvPr id="5" name="Місце для дати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F0B57-8E6A-4005-9EDD-D258F6CC94AB}" type="datetimeFigureOut">
              <a:rPr lang="uk-UA" smtClean="0"/>
              <a:t>03.11.2020</a:t>
            </a:fld>
            <a:endParaRPr lang="uk-UA"/>
          </a:p>
        </p:txBody>
      </p:sp>
      <p:sp>
        <p:nvSpPr>
          <p:cNvPr id="6" name="Місце для нижнього колонтитула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Місце для номера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18C70-803E-428A-BAB3-289BE172EF8D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9830876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Порівнянн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uk-UA"/>
              <a:t>Зразок заголовка</a:t>
            </a:r>
          </a:p>
        </p:txBody>
      </p:sp>
      <p:sp>
        <p:nvSpPr>
          <p:cNvPr id="3" name="Місце для тексту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uk-UA"/>
              <a:t>Зразок тексту</a:t>
            </a:r>
          </a:p>
        </p:txBody>
      </p:sp>
      <p:sp>
        <p:nvSpPr>
          <p:cNvPr id="4" name="Місце для вмісту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uk-UA"/>
              <a:t>Зразок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П'ятий рівень</a:t>
            </a:r>
          </a:p>
        </p:txBody>
      </p:sp>
      <p:sp>
        <p:nvSpPr>
          <p:cNvPr id="5" name="Місце для тексту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uk-UA"/>
              <a:t>Зразок тексту</a:t>
            </a:r>
          </a:p>
        </p:txBody>
      </p:sp>
      <p:sp>
        <p:nvSpPr>
          <p:cNvPr id="6" name="Місце для вмісту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uk-UA"/>
              <a:t>Зразок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П'ятий рівень</a:t>
            </a:r>
          </a:p>
        </p:txBody>
      </p:sp>
      <p:sp>
        <p:nvSpPr>
          <p:cNvPr id="7" name="Місце для дати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F0B57-8E6A-4005-9EDD-D258F6CC94AB}" type="datetimeFigureOut">
              <a:rPr lang="uk-UA" smtClean="0"/>
              <a:t>03.11.2020</a:t>
            </a:fld>
            <a:endParaRPr lang="uk-UA"/>
          </a:p>
        </p:txBody>
      </p:sp>
      <p:sp>
        <p:nvSpPr>
          <p:cNvPr id="8" name="Місце для нижнього колонтитула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9" name="Місце для номера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18C70-803E-428A-BAB3-289BE172EF8D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755882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Лише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/>
              <a:t>Зразок заголовка</a:t>
            </a:r>
          </a:p>
        </p:txBody>
      </p:sp>
      <p:sp>
        <p:nvSpPr>
          <p:cNvPr id="3" name="Місце для дати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F0B57-8E6A-4005-9EDD-D258F6CC94AB}" type="datetimeFigureOut">
              <a:rPr lang="uk-UA" smtClean="0"/>
              <a:t>03.11.2020</a:t>
            </a:fld>
            <a:endParaRPr lang="uk-UA"/>
          </a:p>
        </p:txBody>
      </p:sp>
      <p:sp>
        <p:nvSpPr>
          <p:cNvPr id="4" name="Місце для нижнього колонтитула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5" name="Місце для номера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18C70-803E-428A-BAB3-289BE172EF8D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3917764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и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дати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F0B57-8E6A-4005-9EDD-D258F6CC94AB}" type="datetimeFigureOut">
              <a:rPr lang="uk-UA" smtClean="0"/>
              <a:t>03.11.2020</a:t>
            </a:fld>
            <a:endParaRPr lang="uk-UA"/>
          </a:p>
        </p:txBody>
      </p:sp>
      <p:sp>
        <p:nvSpPr>
          <p:cNvPr id="3" name="Місце для нижнього колонтитула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18C70-803E-428A-BAB3-289BE172EF8D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9836073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Вміст із підписо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uk-UA"/>
              <a:t>Зразок заголовка</a:t>
            </a:r>
          </a:p>
        </p:txBody>
      </p:sp>
      <p:sp>
        <p:nvSpPr>
          <p:cNvPr id="3" name="Місце для вмісту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uk-UA"/>
              <a:t>Зразок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П'ятий рівень</a:t>
            </a:r>
          </a:p>
        </p:txBody>
      </p:sp>
      <p:sp>
        <p:nvSpPr>
          <p:cNvPr id="4" name="Місце для тексту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uk-UA"/>
              <a:t>Зразок тексту</a:t>
            </a:r>
          </a:p>
        </p:txBody>
      </p:sp>
      <p:sp>
        <p:nvSpPr>
          <p:cNvPr id="5" name="Місце для дати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F0B57-8E6A-4005-9EDD-D258F6CC94AB}" type="datetimeFigureOut">
              <a:rPr lang="uk-UA" smtClean="0"/>
              <a:t>03.11.2020</a:t>
            </a:fld>
            <a:endParaRPr lang="uk-UA"/>
          </a:p>
        </p:txBody>
      </p:sp>
      <p:sp>
        <p:nvSpPr>
          <p:cNvPr id="6" name="Місце для нижнього колонтитула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Місце для номера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18C70-803E-428A-BAB3-289BE172EF8D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0505221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Зображення з підписо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uk-UA"/>
              <a:t>Зразок заголовка</a:t>
            </a:r>
          </a:p>
        </p:txBody>
      </p:sp>
      <p:sp>
        <p:nvSpPr>
          <p:cNvPr id="3" name="Місце для зображення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uk-UA"/>
          </a:p>
        </p:txBody>
      </p:sp>
      <p:sp>
        <p:nvSpPr>
          <p:cNvPr id="4" name="Місце для тексту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uk-UA"/>
              <a:t>Зразок тексту</a:t>
            </a:r>
          </a:p>
        </p:txBody>
      </p:sp>
      <p:sp>
        <p:nvSpPr>
          <p:cNvPr id="5" name="Місце для дати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F0B57-8E6A-4005-9EDD-D258F6CC94AB}" type="datetimeFigureOut">
              <a:rPr lang="uk-UA" smtClean="0"/>
              <a:t>03.11.2020</a:t>
            </a:fld>
            <a:endParaRPr lang="uk-UA"/>
          </a:p>
        </p:txBody>
      </p:sp>
      <p:sp>
        <p:nvSpPr>
          <p:cNvPr id="6" name="Місце для нижнього колонтитула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Місце для номера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18C70-803E-428A-BAB3-289BE172EF8D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5773049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аголовка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uk-UA"/>
              <a:t>Зразок заголовка</a:t>
            </a:r>
          </a:p>
        </p:txBody>
      </p:sp>
      <p:sp>
        <p:nvSpPr>
          <p:cNvPr id="3" name="Місце для тексту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uk-UA"/>
              <a:t>Зразок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П'ятий рівень</a:t>
            </a:r>
          </a:p>
        </p:txBody>
      </p:sp>
      <p:sp>
        <p:nvSpPr>
          <p:cNvPr id="4" name="Місце для дати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2F0B57-8E6A-4005-9EDD-D258F6CC94AB}" type="datetimeFigureOut">
              <a:rPr lang="uk-UA" smtClean="0"/>
              <a:t>03.11.2020</a:t>
            </a:fld>
            <a:endParaRPr lang="uk-UA"/>
          </a:p>
        </p:txBody>
      </p:sp>
      <p:sp>
        <p:nvSpPr>
          <p:cNvPr id="5" name="Місце для нижнього колонтитула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uk-UA"/>
          </a:p>
        </p:txBody>
      </p:sp>
      <p:sp>
        <p:nvSpPr>
          <p:cNvPr id="6" name="Місце для номера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B18C70-803E-428A-BAB3-289BE172EF8D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0882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uk-U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e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8E1FDA67-AED2-477F-9094-1673301B32F3}"/>
              </a:ext>
            </a:extLst>
          </p:cNvPr>
          <p:cNvSpPr>
            <a:spLocks noGrp="1"/>
          </p:cNvSpPr>
          <p:nvPr/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uk-UA" dirty="0">
                <a:latin typeface="Segoe UI"/>
                <a:ea typeface="+mj-lt"/>
                <a:cs typeface="Segoe UI"/>
              </a:rPr>
              <a:t>Масиви</a:t>
            </a:r>
            <a:endParaRPr lang="uk-UA" dirty="0" err="1">
              <a:cs typeface="Calibri Light" panose="020F0302020204030204"/>
            </a:endParaRPr>
          </a:p>
        </p:txBody>
      </p:sp>
      <p:sp>
        <p:nvSpPr>
          <p:cNvPr id="5" name="Підзаголовок 2">
            <a:extLst>
              <a:ext uri="{FF2B5EF4-FFF2-40B4-BE49-F238E27FC236}">
                <a16:creationId xmlns:a16="http://schemas.microsoft.com/office/drawing/2014/main" id="{D312B6CC-CD75-46D5-B40F-DCE7C971DF8E}"/>
              </a:ext>
            </a:extLst>
          </p:cNvPr>
          <p:cNvSpPr>
            <a:spLocks noGrp="1"/>
          </p:cNvSpPr>
          <p:nvPr/>
        </p:nvSpPr>
        <p:spPr>
          <a:xfrm>
            <a:off x="5613103" y="4755650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uk-UA" sz="3200" dirty="0" err="1">
                <a:cs typeface="Calibri"/>
              </a:rPr>
              <a:t>Arrays</a:t>
            </a:r>
          </a:p>
          <a:p>
            <a:endParaRPr lang="uk-UA" sz="3200" dirty="0">
              <a:latin typeface="Segoe UI,sans-serif"/>
              <a:cs typeface="Calibri"/>
            </a:endParaRPr>
          </a:p>
        </p:txBody>
      </p:sp>
      <p:sp>
        <p:nvSpPr>
          <p:cNvPr id="6" name="TextBox 3">
            <a:extLst>
              <a:ext uri="{FF2B5EF4-FFF2-40B4-BE49-F238E27FC236}">
                <a16:creationId xmlns:a16="http://schemas.microsoft.com/office/drawing/2014/main" id="{0E6B7B7E-CACA-46CE-BA8A-D1C162F88823}"/>
              </a:ext>
            </a:extLst>
          </p:cNvPr>
          <p:cNvSpPr txBox="1"/>
          <p:nvPr/>
        </p:nvSpPr>
        <p:spPr>
          <a:xfrm>
            <a:off x="645968" y="793173"/>
            <a:ext cx="8241722" cy="58541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uk-UA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4">
                <a:solidFill>
                  <a:srgbClr val="404040"/>
                </a:solidFill>
                <a:latin typeface="Segoe UI,sans-serif"/>
              </a:rPr>
              <a:t>The C# Programming Language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00242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4E26622-3BFB-457F-B2A1-103D14B9E5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34115"/>
          </a:xfrm>
        </p:spPr>
        <p:txBody>
          <a:bodyPr/>
          <a:lstStyle/>
          <a:p>
            <a:r>
              <a:rPr lang="uk-UA" sz="3200" dirty="0" err="1">
                <a:latin typeface="Calibri"/>
                <a:cs typeface="Calibri Light"/>
              </a:rPr>
              <a:t>Трьохвимірні</a:t>
            </a:r>
            <a:r>
              <a:rPr lang="uk-UA" sz="3200" dirty="0">
                <a:latin typeface="Calibri"/>
                <a:cs typeface="Calibri Light"/>
              </a:rPr>
              <a:t> масиви</a:t>
            </a:r>
          </a:p>
        </p:txBody>
      </p:sp>
      <p:pic>
        <p:nvPicPr>
          <p:cNvPr id="7" name="Рисунок 7" descr="Зображення, що містить знімок екрана, світлий, пташка, фото&#10;&#10;Опис створено з дуже високим рівнем достовірності">
            <a:extLst>
              <a:ext uri="{FF2B5EF4-FFF2-40B4-BE49-F238E27FC236}">
                <a16:creationId xmlns:a16="http://schemas.microsoft.com/office/drawing/2014/main" id="{3BFDBEF5-8EAF-4A71-812C-11E97C9CFF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61522" y="1711432"/>
            <a:ext cx="4410075" cy="42672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6516C2F-1E23-4B4E-9D63-383ED52A4DB2}"/>
              </a:ext>
            </a:extLst>
          </p:cNvPr>
          <p:cNvSpPr txBox="1"/>
          <p:nvPr/>
        </p:nvSpPr>
        <p:spPr>
          <a:xfrm>
            <a:off x="840669" y="1658340"/>
            <a:ext cx="576651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onsolas,sans-serif"/>
              </a:rPr>
              <a:t>byte</a:t>
            </a:r>
            <a:r>
              <a:rPr lang="en-US" dirty="0">
                <a:latin typeface="Consolas,sans-serif"/>
              </a:rPr>
              <a:t>[,,] array = </a:t>
            </a:r>
            <a:r>
              <a:rPr lang="en-US" dirty="0">
                <a:solidFill>
                  <a:srgbClr val="0000FF"/>
                </a:solidFill>
                <a:latin typeface="Consolas,sans-serif"/>
              </a:rPr>
              <a:t>new</a:t>
            </a:r>
            <a:r>
              <a:rPr lang="en-US" dirty="0">
                <a:latin typeface="Consolas,sans-serif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,sans-serif"/>
              </a:rPr>
              <a:t>byte</a:t>
            </a:r>
            <a:r>
              <a:rPr lang="en-US" dirty="0">
                <a:latin typeface="Consolas,sans-serif"/>
              </a:rPr>
              <a:t>[3,3,3];</a:t>
            </a:r>
            <a:endParaRPr lang="en-US" dirty="0"/>
          </a:p>
        </p:txBody>
      </p:sp>
      <p:pic>
        <p:nvPicPr>
          <p:cNvPr id="3" name="Рисунок 3" descr="Зображення, що містить цегла, зірка&#10;&#10;Опис створено автоматично">
            <a:extLst>
              <a:ext uri="{FF2B5EF4-FFF2-40B4-BE49-F238E27FC236}">
                <a16:creationId xmlns:a16="http://schemas.microsoft.com/office/drawing/2014/main" id="{91BB3B01-1608-46C5-9A9B-C24689BE37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0008" y="-1804"/>
            <a:ext cx="1012136" cy="1436497"/>
          </a:xfrm>
          <a:prstGeom prst="rect">
            <a:avLst/>
          </a:prstGeom>
        </p:spPr>
      </p:pic>
      <p:pic>
        <p:nvPicPr>
          <p:cNvPr id="5" name="Рисунок 7" descr="Зображення, що містить стіл&#10;&#10;Опис створено автоматично">
            <a:extLst>
              <a:ext uri="{FF2B5EF4-FFF2-40B4-BE49-F238E27FC236}">
                <a16:creationId xmlns:a16="http://schemas.microsoft.com/office/drawing/2014/main" id="{E35E213C-3082-4399-9F6E-43FFF83EA1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857" y="4855887"/>
            <a:ext cx="2743200" cy="155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2947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58F3FDE-40F9-4E18-B103-DCB891BC4F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71845"/>
          </a:xfrm>
        </p:spPr>
        <p:txBody>
          <a:bodyPr>
            <a:normAutofit/>
          </a:bodyPr>
          <a:lstStyle/>
          <a:p>
            <a:r>
              <a:rPr lang="uk-UA" sz="3200">
                <a:latin typeface="Calibri"/>
                <a:ea typeface="+mj-lt"/>
                <a:cs typeface="+mj-lt"/>
              </a:rPr>
              <a:t>Трьохвимірні масиви</a:t>
            </a:r>
          </a:p>
        </p:txBody>
      </p:sp>
      <p:pic>
        <p:nvPicPr>
          <p:cNvPr id="4" name="Рисунок 4">
            <a:extLst>
              <a:ext uri="{FF2B5EF4-FFF2-40B4-BE49-F238E27FC236}">
                <a16:creationId xmlns:a16="http://schemas.microsoft.com/office/drawing/2014/main" id="{7B9FDAA3-98A9-4745-BC8A-D5BCC2039D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0396" y="1891149"/>
            <a:ext cx="4336882" cy="2549525"/>
          </a:xfrm>
        </p:spPr>
      </p:pic>
      <p:pic>
        <p:nvPicPr>
          <p:cNvPr id="6" name="Рисунок 6" descr="Зображення, що містить знімок екрана, монітор, мікрохвильова, духовка&#10;&#10;Опис створено з дуже високим рівнем достовірності">
            <a:extLst>
              <a:ext uri="{FF2B5EF4-FFF2-40B4-BE49-F238E27FC236}">
                <a16:creationId xmlns:a16="http://schemas.microsoft.com/office/drawing/2014/main" id="{79EBAD02-27D0-43FF-A458-B5B6734D64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7565" y="2087461"/>
            <a:ext cx="2691898" cy="2285832"/>
          </a:xfrm>
          <a:prstGeom prst="rect">
            <a:avLst/>
          </a:prstGeom>
        </p:spPr>
      </p:pic>
      <p:pic>
        <p:nvPicPr>
          <p:cNvPr id="8" name="Рисунок 8">
            <a:extLst>
              <a:ext uri="{FF2B5EF4-FFF2-40B4-BE49-F238E27FC236}">
                <a16:creationId xmlns:a16="http://schemas.microsoft.com/office/drawing/2014/main" id="{DEB45DA4-4260-4DDA-BEAC-B22D27A59C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08944" y="5007591"/>
            <a:ext cx="2743200" cy="1547341"/>
          </a:xfrm>
          <a:prstGeom prst="rect">
            <a:avLst/>
          </a:prstGeom>
        </p:spPr>
      </p:pic>
      <p:pic>
        <p:nvPicPr>
          <p:cNvPr id="9" name="Рисунок 9">
            <a:extLst>
              <a:ext uri="{FF2B5EF4-FFF2-40B4-BE49-F238E27FC236}">
                <a16:creationId xmlns:a16="http://schemas.microsoft.com/office/drawing/2014/main" id="{58DEE091-7C7B-43FB-BEBD-B87353E601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0966" y="5081143"/>
            <a:ext cx="1790700" cy="1400236"/>
          </a:xfrm>
          <a:prstGeom prst="rect">
            <a:avLst/>
          </a:prstGeom>
        </p:spPr>
      </p:pic>
      <p:pic>
        <p:nvPicPr>
          <p:cNvPr id="5" name="Рисунок 3" descr="Зображення, що містить цегла, зірка&#10;&#10;Опис створено автоматично">
            <a:extLst>
              <a:ext uri="{FF2B5EF4-FFF2-40B4-BE49-F238E27FC236}">
                <a16:creationId xmlns:a16="http://schemas.microsoft.com/office/drawing/2014/main" id="{A5D711F0-57CC-488F-9FD1-9E82DCBD30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40008" y="-1804"/>
            <a:ext cx="1012136" cy="1436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2342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6096FAD-F3BB-4DD1-9203-B7A9F463FE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43774"/>
          </a:xfrm>
        </p:spPr>
        <p:txBody>
          <a:bodyPr>
            <a:normAutofit/>
          </a:bodyPr>
          <a:lstStyle/>
          <a:p>
            <a:r>
              <a:rPr lang="uk-UA" sz="3200" dirty="0">
                <a:latin typeface="Calibri"/>
                <a:cs typeface="Calibri Light"/>
              </a:rPr>
              <a:t>Зубчасті масиви</a:t>
            </a:r>
          </a:p>
        </p:txBody>
      </p:sp>
      <p:pic>
        <p:nvPicPr>
          <p:cNvPr id="4" name="Рисунок 4" descr="Зображення, що містить помаранчевий, годинник, стіл, чорний&#10;&#10;Опис створено з дуже високим рівнем достовірності">
            <a:extLst>
              <a:ext uri="{FF2B5EF4-FFF2-40B4-BE49-F238E27FC236}">
                <a16:creationId xmlns:a16="http://schemas.microsoft.com/office/drawing/2014/main" id="{3FA1092F-8B75-4B19-9F41-B469DA456E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01575" y="4312224"/>
            <a:ext cx="4818313" cy="1498098"/>
          </a:xfrm>
        </p:spPr>
      </p:pic>
      <p:pic>
        <p:nvPicPr>
          <p:cNvPr id="3" name="Рисунок 4" descr="Зображення, що містить годинник, метр&#10;&#10;Опис створено з дуже високим рівнем достовірності">
            <a:extLst>
              <a:ext uri="{FF2B5EF4-FFF2-40B4-BE49-F238E27FC236}">
                <a16:creationId xmlns:a16="http://schemas.microsoft.com/office/drawing/2014/main" id="{B040898B-1B0C-4AB0-8EE8-2E76A72CAE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0540" y="1352620"/>
            <a:ext cx="8850922" cy="2469279"/>
          </a:xfrm>
          <a:prstGeom prst="rect">
            <a:avLst/>
          </a:prstGeom>
        </p:spPr>
      </p:pic>
      <p:pic>
        <p:nvPicPr>
          <p:cNvPr id="5" name="Рисунок 5" descr="Зображення, що містить малювання&#10;&#10;Опис створено автоматично">
            <a:extLst>
              <a:ext uri="{FF2B5EF4-FFF2-40B4-BE49-F238E27FC236}">
                <a16:creationId xmlns:a16="http://schemas.microsoft.com/office/drawing/2014/main" id="{F759929B-B968-4A60-8894-73A24288E4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35890" y="214519"/>
            <a:ext cx="819151" cy="829919"/>
          </a:xfrm>
          <a:prstGeom prst="rect">
            <a:avLst/>
          </a:prstGeom>
        </p:spPr>
      </p:pic>
      <p:pic>
        <p:nvPicPr>
          <p:cNvPr id="6" name="Рисунок 6">
            <a:extLst>
              <a:ext uri="{FF2B5EF4-FFF2-40B4-BE49-F238E27FC236}">
                <a16:creationId xmlns:a16="http://schemas.microsoft.com/office/drawing/2014/main" id="{941715A4-2B50-4CF1-B0D3-4363D173C4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28313" y="4597237"/>
            <a:ext cx="1823832" cy="2003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5048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0735BFE-4A74-4C53-88D2-15FA79217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34447"/>
          </a:xfrm>
        </p:spPr>
        <p:txBody>
          <a:bodyPr/>
          <a:lstStyle/>
          <a:p>
            <a:r>
              <a:rPr lang="uk-UA" sz="3200" dirty="0">
                <a:latin typeface="Calibri"/>
                <a:cs typeface="Calibri"/>
              </a:rPr>
              <a:t>Приклади / </a:t>
            </a:r>
            <a:r>
              <a:rPr lang="uk-UA" sz="3200" dirty="0" err="1">
                <a:latin typeface="Calibri"/>
                <a:cs typeface="Calibri"/>
              </a:rPr>
              <a:t>Examples</a:t>
            </a:r>
            <a:endParaRPr lang="uk-UA" sz="3200">
              <a:latin typeface="Calibri"/>
              <a:ea typeface="+mj-lt"/>
              <a:cs typeface="+mj-lt"/>
            </a:endParaRPr>
          </a:p>
        </p:txBody>
      </p:sp>
      <p:pic>
        <p:nvPicPr>
          <p:cNvPr id="4" name="Рисунок 4" descr="Зображення, що містить знак, малювання, вулиця, сидить&#10;&#10;Опис створено автоматично">
            <a:extLst>
              <a:ext uri="{FF2B5EF4-FFF2-40B4-BE49-F238E27FC236}">
                <a16:creationId xmlns:a16="http://schemas.microsoft.com/office/drawing/2014/main" id="{2E57723C-5199-4AFA-8802-C6BC504CD8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35670" y="2609868"/>
            <a:ext cx="4743450" cy="1914525"/>
          </a:xfrm>
        </p:spPr>
      </p:pic>
    </p:spTree>
    <p:extLst>
      <p:ext uri="{BB962C8B-B14F-4D97-AF65-F5344CB8AC3E}">
        <p14:creationId xmlns:p14="http://schemas.microsoft.com/office/powerpoint/2010/main" val="9463734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34E29C50-42EB-453C-B916-78034305D7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76778"/>
            <a:ext cx="10515600" cy="625633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uk-UA" sz="1200" err="1">
                <a:ea typeface="+mn-lt"/>
                <a:cs typeface="+mn-lt"/>
              </a:rPr>
              <a:t>Tasks</a:t>
            </a:r>
            <a:endParaRPr lang="en-US" sz="1200" err="1">
              <a:ea typeface="+mn-lt"/>
              <a:cs typeface="+mn-lt"/>
            </a:endParaRPr>
          </a:p>
          <a:p>
            <a:pPr marL="0" indent="0">
              <a:buNone/>
            </a:pPr>
            <a:endParaRPr lang="uk-UA" sz="1200" dirty="0">
              <a:ea typeface="+mn-lt"/>
              <a:cs typeface="+mn-lt"/>
            </a:endParaRPr>
          </a:p>
          <a:p>
            <a:pPr marL="0" indent="0">
              <a:lnSpc>
                <a:spcPct val="100000"/>
              </a:lnSpc>
              <a:spcBef>
                <a:spcPts val="100"/>
              </a:spcBef>
              <a:buNone/>
            </a:pPr>
            <a:r>
              <a:rPr lang="uk-UA" sz="1200" dirty="0">
                <a:cs typeface="Calibri" panose="020F0502020204030204"/>
              </a:rPr>
              <a:t>Task1</a:t>
            </a:r>
            <a:endParaRPr lang="en-US" sz="1200" dirty="0">
              <a:ea typeface="+mn-lt"/>
              <a:cs typeface="+mn-lt"/>
            </a:endParaRPr>
          </a:p>
          <a:p>
            <a:pPr marL="0" indent="0">
              <a:lnSpc>
                <a:spcPct val="100000"/>
              </a:lnSpc>
              <a:spcBef>
                <a:spcPts val="100"/>
              </a:spcBef>
              <a:buNone/>
            </a:pPr>
            <a:r>
              <a:rPr lang="ru" sz="1200" dirty="0" err="1">
                <a:cs typeface="Calibri" panose="020F0502020204030204"/>
              </a:rPr>
              <a:t>Використовуючи</a:t>
            </a:r>
            <a:r>
              <a:rPr lang="ru" sz="1200" dirty="0">
                <a:cs typeface="Calibri" panose="020F0502020204030204"/>
              </a:rPr>
              <a:t> </a:t>
            </a:r>
            <a:r>
              <a:rPr lang="ru" sz="1200" dirty="0" err="1">
                <a:cs typeface="Calibri" panose="020F0502020204030204"/>
              </a:rPr>
              <a:t>Visual</a:t>
            </a:r>
            <a:r>
              <a:rPr lang="ru" sz="1200" dirty="0">
                <a:cs typeface="Calibri" panose="020F0502020204030204"/>
              </a:rPr>
              <a:t> </a:t>
            </a:r>
            <a:r>
              <a:rPr lang="ru" sz="1200" dirty="0" err="1">
                <a:cs typeface="Calibri" panose="020F0502020204030204"/>
              </a:rPr>
              <a:t>Studio</a:t>
            </a:r>
            <a:r>
              <a:rPr lang="ru" sz="1200" dirty="0">
                <a:cs typeface="Calibri" panose="020F0502020204030204"/>
              </a:rPr>
              <a:t>, </a:t>
            </a:r>
            <a:r>
              <a:rPr lang="ru" sz="1200" dirty="0" err="1">
                <a:cs typeface="Calibri" panose="020F0502020204030204"/>
              </a:rPr>
              <a:t>створіть</a:t>
            </a:r>
            <a:r>
              <a:rPr lang="ru" sz="1200" dirty="0">
                <a:cs typeface="Calibri" panose="020F0502020204030204"/>
              </a:rPr>
              <a:t> проект за шаблоном </a:t>
            </a:r>
            <a:r>
              <a:rPr lang="ru" sz="1200" dirty="0" err="1">
                <a:cs typeface="Calibri" panose="020F0502020204030204"/>
              </a:rPr>
              <a:t>Console</a:t>
            </a:r>
            <a:r>
              <a:rPr lang="ru" sz="1200" dirty="0">
                <a:cs typeface="Calibri" panose="020F0502020204030204"/>
              </a:rPr>
              <a:t> </a:t>
            </a:r>
            <a:r>
              <a:rPr lang="ru" sz="1200" dirty="0" err="1">
                <a:cs typeface="Calibri" panose="020F0502020204030204"/>
              </a:rPr>
              <a:t>Application</a:t>
            </a:r>
            <a:r>
              <a:rPr lang="ru" sz="1200" dirty="0">
                <a:cs typeface="Calibri" panose="020F0502020204030204"/>
              </a:rPr>
              <a:t>, </a:t>
            </a:r>
            <a:r>
              <a:rPr lang="ru" sz="1200" dirty="0" err="1">
                <a:cs typeface="Calibri" panose="020F0502020204030204"/>
              </a:rPr>
              <a:t>назвіть</a:t>
            </a:r>
            <a:r>
              <a:rPr lang="ru" sz="1200" dirty="0">
                <a:cs typeface="Calibri" panose="020F0502020204030204"/>
              </a:rPr>
              <a:t> </a:t>
            </a:r>
            <a:r>
              <a:rPr lang="ru" sz="1200" dirty="0" err="1">
                <a:cs typeface="Calibri" panose="020F0502020204030204"/>
              </a:rPr>
              <a:t>його</a:t>
            </a:r>
            <a:r>
              <a:rPr lang="ru" sz="1200" dirty="0">
                <a:cs typeface="Calibri" panose="020F0502020204030204"/>
              </a:rPr>
              <a:t> Lesson008_Task1.</a:t>
            </a:r>
            <a:endParaRPr lang="en-US" sz="1200" dirty="0">
              <a:ea typeface="+mn-lt"/>
              <a:cs typeface="+mn-lt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ru" sz="1200" dirty="0" err="1">
                <a:ea typeface="+mn-lt"/>
                <a:cs typeface="+mn-lt"/>
              </a:rPr>
              <a:t>Створіть</a:t>
            </a:r>
            <a:r>
              <a:rPr lang="ru" sz="1200" dirty="0">
                <a:ea typeface="+mn-lt"/>
                <a:cs typeface="+mn-lt"/>
              </a:rPr>
              <a:t> </a:t>
            </a:r>
            <a:r>
              <a:rPr lang="ru" sz="1200" dirty="0" err="1">
                <a:ea typeface="+mn-lt"/>
                <a:cs typeface="+mn-lt"/>
              </a:rPr>
              <a:t>масив</a:t>
            </a:r>
            <a:r>
              <a:rPr lang="ru" sz="1200" dirty="0">
                <a:ea typeface="+mn-lt"/>
                <a:cs typeface="+mn-lt"/>
              </a:rPr>
              <a:t> </a:t>
            </a:r>
            <a:r>
              <a:rPr lang="ru" sz="1200" dirty="0" err="1">
                <a:ea typeface="+mn-lt"/>
                <a:cs typeface="+mn-lt"/>
              </a:rPr>
              <a:t>розмірністю</a:t>
            </a:r>
            <a:r>
              <a:rPr lang="ru" sz="1200" dirty="0">
                <a:ea typeface="+mn-lt"/>
                <a:cs typeface="+mn-lt"/>
              </a:rPr>
              <a:t> в 7 </a:t>
            </a:r>
            <a:r>
              <a:rPr lang="ru" sz="1200" dirty="0" err="1">
                <a:ea typeface="+mn-lt"/>
                <a:cs typeface="+mn-lt"/>
              </a:rPr>
              <a:t>елементів</a:t>
            </a:r>
            <a:r>
              <a:rPr lang="ru" sz="1200" dirty="0">
                <a:ea typeface="+mn-lt"/>
                <a:cs typeface="+mn-lt"/>
              </a:rPr>
              <a:t>, типу </a:t>
            </a:r>
            <a:r>
              <a:rPr lang="ru" sz="1200" dirty="0" err="1">
                <a:solidFill>
                  <a:schemeClr val="accent1"/>
                </a:solidFill>
                <a:ea typeface="+mn-lt"/>
                <a:cs typeface="+mn-lt"/>
              </a:rPr>
              <a:t>string</a:t>
            </a:r>
            <a:r>
              <a:rPr lang="ru" sz="1200" dirty="0">
                <a:ea typeface="+mn-lt"/>
                <a:cs typeface="+mn-lt"/>
              </a:rPr>
              <a:t>, </a:t>
            </a:r>
            <a:r>
              <a:rPr lang="ru" sz="1200" dirty="0" err="1">
                <a:ea typeface="+mn-lt"/>
                <a:cs typeface="+mn-lt"/>
              </a:rPr>
              <a:t>заповніть</a:t>
            </a:r>
            <a:r>
              <a:rPr lang="ru" sz="1200" dirty="0">
                <a:ea typeface="+mn-lt"/>
                <a:cs typeface="+mn-lt"/>
              </a:rPr>
              <a:t> </a:t>
            </a:r>
            <a:r>
              <a:rPr lang="ru" sz="1200" dirty="0" err="1">
                <a:ea typeface="+mn-lt"/>
                <a:cs typeface="+mn-lt"/>
              </a:rPr>
              <a:t>його</a:t>
            </a:r>
            <a:r>
              <a:rPr lang="ru" sz="1200" dirty="0">
                <a:ea typeface="+mn-lt"/>
                <a:cs typeface="+mn-lt"/>
              </a:rPr>
              <a:t> словами </a:t>
            </a:r>
            <a:r>
              <a:rPr lang="ru" sz="1200" dirty="0" err="1">
                <a:ea typeface="+mn-lt"/>
                <a:cs typeface="+mn-lt"/>
              </a:rPr>
              <a:t>із</a:t>
            </a:r>
            <a:r>
              <a:rPr lang="ru" sz="1200" dirty="0">
                <a:ea typeface="+mn-lt"/>
                <a:cs typeface="+mn-lt"/>
              </a:rPr>
              <a:t> </a:t>
            </a:r>
            <a:r>
              <a:rPr lang="ru" sz="1200" dirty="0" err="1">
                <a:ea typeface="+mn-lt"/>
                <a:cs typeface="+mn-lt"/>
              </a:rPr>
              <a:t>якогось</a:t>
            </a:r>
            <a:r>
              <a:rPr lang="ru" sz="1200" dirty="0">
                <a:ea typeface="+mn-lt"/>
                <a:cs typeface="+mn-lt"/>
              </a:rPr>
              <a:t> </a:t>
            </a:r>
            <a:r>
              <a:rPr lang="ru" sz="1200" dirty="0" err="1">
                <a:ea typeface="+mn-lt"/>
                <a:cs typeface="+mn-lt"/>
              </a:rPr>
              <a:t>речення</a:t>
            </a:r>
            <a:r>
              <a:rPr lang="ru" sz="1200" dirty="0">
                <a:ea typeface="+mn-lt"/>
                <a:cs typeface="+mn-lt"/>
              </a:rPr>
              <a:t>, </a:t>
            </a:r>
            <a:r>
              <a:rPr lang="ru" sz="1200" dirty="0" err="1">
                <a:ea typeface="+mn-lt"/>
                <a:cs typeface="+mn-lt"/>
              </a:rPr>
              <a:t>що</a:t>
            </a:r>
            <a:r>
              <a:rPr lang="ru" sz="1200" dirty="0">
                <a:ea typeface="+mn-lt"/>
                <a:cs typeface="+mn-lt"/>
              </a:rPr>
              <a:t> </a:t>
            </a:r>
            <a:r>
              <a:rPr lang="ru" sz="1200" dirty="0" err="1">
                <a:ea typeface="+mn-lt"/>
                <a:cs typeface="+mn-lt"/>
              </a:rPr>
              <a:t>складається</a:t>
            </a:r>
            <a:r>
              <a:rPr lang="ru" sz="1200" dirty="0">
                <a:ea typeface="+mn-lt"/>
                <a:cs typeface="+mn-lt"/>
              </a:rPr>
              <a:t> з 7 </a:t>
            </a:r>
            <a:r>
              <a:rPr lang="ru" sz="1200" dirty="0" err="1">
                <a:ea typeface="+mn-lt"/>
                <a:cs typeface="+mn-lt"/>
              </a:rPr>
              <a:t>слів</a:t>
            </a:r>
            <a:r>
              <a:rPr lang="ru" sz="1200" dirty="0">
                <a:ea typeface="+mn-lt"/>
                <a:cs typeface="+mn-lt"/>
              </a:rPr>
              <a:t>, </a:t>
            </a:r>
            <a:r>
              <a:rPr lang="ru" sz="1200" dirty="0" err="1">
                <a:ea typeface="+mn-lt"/>
                <a:cs typeface="+mn-lt"/>
              </a:rPr>
              <a:t>виведіть</a:t>
            </a:r>
            <a:r>
              <a:rPr lang="ru" sz="1200" dirty="0">
                <a:ea typeface="+mn-lt"/>
                <a:cs typeface="+mn-lt"/>
              </a:rPr>
              <a:t> на </a:t>
            </a:r>
            <a:r>
              <a:rPr lang="ru" sz="1200" dirty="0" err="1">
                <a:ea typeface="+mn-lt"/>
                <a:cs typeface="+mn-lt"/>
              </a:rPr>
              <a:t>екран</a:t>
            </a:r>
            <a:r>
              <a:rPr lang="ru" sz="1200" dirty="0">
                <a:ea typeface="+mn-lt"/>
                <a:cs typeface="+mn-lt"/>
              </a:rPr>
              <a:t> </a:t>
            </a:r>
            <a:r>
              <a:rPr lang="ru" sz="1200" dirty="0" err="1">
                <a:ea typeface="+mn-lt"/>
                <a:cs typeface="+mn-lt"/>
              </a:rPr>
              <a:t>всі</a:t>
            </a:r>
            <a:r>
              <a:rPr lang="ru" sz="1200" dirty="0">
                <a:ea typeface="+mn-lt"/>
                <a:cs typeface="+mn-lt"/>
              </a:rPr>
              <a:t> </a:t>
            </a:r>
            <a:r>
              <a:rPr lang="ru" sz="1200" dirty="0" err="1">
                <a:ea typeface="+mn-lt"/>
                <a:cs typeface="+mn-lt"/>
              </a:rPr>
              <a:t>елементи</a:t>
            </a:r>
            <a:r>
              <a:rPr lang="ru" sz="1200" dirty="0">
                <a:ea typeface="+mn-lt"/>
                <a:cs typeface="+mn-lt"/>
              </a:rPr>
              <a:t> </a:t>
            </a:r>
            <a:r>
              <a:rPr lang="ru" sz="1200" dirty="0" err="1">
                <a:ea typeface="+mn-lt"/>
                <a:cs typeface="+mn-lt"/>
              </a:rPr>
              <a:t>масиву</a:t>
            </a:r>
            <a:r>
              <a:rPr lang="ru" sz="1200" dirty="0">
                <a:ea typeface="+mn-lt"/>
                <a:cs typeface="+mn-lt"/>
              </a:rPr>
              <a:t> </a:t>
            </a:r>
            <a:r>
              <a:rPr lang="ru" sz="1200" dirty="0" err="1">
                <a:ea typeface="+mn-lt"/>
                <a:cs typeface="+mn-lt"/>
              </a:rPr>
              <a:t>розділяючи</a:t>
            </a:r>
            <a:r>
              <a:rPr lang="ru" sz="1200" dirty="0">
                <a:ea typeface="+mn-lt"/>
                <a:cs typeface="+mn-lt"/>
              </a:rPr>
              <a:t> </a:t>
            </a:r>
            <a:r>
              <a:rPr lang="ru" sz="1200" dirty="0" err="1">
                <a:ea typeface="+mn-lt"/>
                <a:cs typeface="+mn-lt"/>
              </a:rPr>
              <a:t>їх</a:t>
            </a:r>
            <a:r>
              <a:rPr lang="ru" sz="1200" dirty="0">
                <a:ea typeface="+mn-lt"/>
                <a:cs typeface="+mn-lt"/>
              </a:rPr>
              <a:t> </a:t>
            </a:r>
            <a:r>
              <a:rPr lang="ru" sz="1200" dirty="0" err="1">
                <a:ea typeface="+mn-lt"/>
                <a:cs typeface="+mn-lt"/>
              </a:rPr>
              <a:t>пробілом</a:t>
            </a:r>
            <a:r>
              <a:rPr lang="ru" sz="1200" dirty="0">
                <a:ea typeface="+mn-lt"/>
                <a:cs typeface="+mn-lt"/>
              </a:rPr>
              <a:t>. </a:t>
            </a:r>
            <a:endParaRPr lang="ru" dirty="0">
              <a:ea typeface="+mn-lt"/>
              <a:cs typeface="+mn-lt"/>
            </a:endParaRPr>
          </a:p>
          <a:p>
            <a:pPr marL="0" indent="0">
              <a:lnSpc>
                <a:spcPct val="100000"/>
              </a:lnSpc>
              <a:spcBef>
                <a:spcPts val="100"/>
              </a:spcBef>
              <a:buNone/>
            </a:pPr>
            <a:endParaRPr lang="ru" sz="1200" dirty="0">
              <a:ea typeface="+mn-lt"/>
              <a:cs typeface="+mn-lt"/>
            </a:endParaRPr>
          </a:p>
          <a:p>
            <a:pPr>
              <a:buNone/>
            </a:pPr>
            <a:r>
              <a:rPr lang="uk" sz="1200" dirty="0" err="1">
                <a:ea typeface="+mn-lt"/>
                <a:cs typeface="+mn-lt"/>
              </a:rPr>
              <a:t>Task</a:t>
            </a:r>
            <a:r>
              <a:rPr lang="uk" sz="1200" dirty="0">
                <a:ea typeface="+mn-lt"/>
                <a:cs typeface="+mn-lt"/>
              </a:rPr>
              <a:t> 2</a:t>
            </a:r>
            <a:endParaRPr lang="ru" sz="1200" dirty="0">
              <a:cs typeface="Calibri"/>
            </a:endParaRPr>
          </a:p>
          <a:p>
            <a:pPr>
              <a:buNone/>
            </a:pPr>
            <a:r>
              <a:rPr lang="uk" sz="1200" dirty="0">
                <a:ea typeface="+mn-lt"/>
                <a:cs typeface="+mn-lt"/>
              </a:rPr>
              <a:t>Використовуючи</a:t>
            </a:r>
            <a:r>
              <a:rPr lang="ru" sz="1200" dirty="0">
                <a:ea typeface="+mn-lt"/>
                <a:cs typeface="+mn-lt"/>
              </a:rPr>
              <a:t> </a:t>
            </a:r>
            <a:r>
              <a:rPr lang="ru" sz="1200" dirty="0" err="1">
                <a:ea typeface="+mn-lt"/>
                <a:cs typeface="+mn-lt"/>
              </a:rPr>
              <a:t>Visual</a:t>
            </a:r>
            <a:r>
              <a:rPr lang="ru" sz="1200" dirty="0">
                <a:ea typeface="+mn-lt"/>
                <a:cs typeface="+mn-lt"/>
              </a:rPr>
              <a:t> </a:t>
            </a:r>
            <a:r>
              <a:rPr lang="ru" sz="1200" dirty="0" err="1">
                <a:ea typeface="+mn-lt"/>
                <a:cs typeface="+mn-lt"/>
              </a:rPr>
              <a:t>Studio</a:t>
            </a:r>
            <a:r>
              <a:rPr lang="uk" sz="1200" dirty="0">
                <a:ea typeface="+mn-lt"/>
                <a:cs typeface="+mn-lt"/>
              </a:rPr>
              <a:t>,</a:t>
            </a:r>
            <a:r>
              <a:rPr lang="ru" sz="1200" dirty="0">
                <a:ea typeface="+mn-lt"/>
                <a:cs typeface="+mn-lt"/>
              </a:rPr>
              <a:t> </a:t>
            </a:r>
            <a:r>
              <a:rPr lang="uk" sz="1200" dirty="0">
                <a:ea typeface="+mn-lt"/>
                <a:cs typeface="+mn-lt"/>
              </a:rPr>
              <a:t>створіть</a:t>
            </a:r>
            <a:r>
              <a:rPr lang="ru" sz="1200" dirty="0">
                <a:ea typeface="+mn-lt"/>
                <a:cs typeface="+mn-lt"/>
              </a:rPr>
              <a:t> </a:t>
            </a:r>
            <a:r>
              <a:rPr lang="uk" sz="1200" dirty="0">
                <a:ea typeface="+mn-lt"/>
                <a:cs typeface="+mn-lt"/>
              </a:rPr>
              <a:t>проект за шаблоном </a:t>
            </a:r>
            <a:r>
              <a:rPr lang="ru" sz="1200" dirty="0" err="1">
                <a:ea typeface="+mn-lt"/>
                <a:cs typeface="+mn-lt"/>
              </a:rPr>
              <a:t>Console</a:t>
            </a:r>
            <a:r>
              <a:rPr lang="ru" sz="1200" dirty="0">
                <a:ea typeface="+mn-lt"/>
                <a:cs typeface="+mn-lt"/>
              </a:rPr>
              <a:t> </a:t>
            </a:r>
            <a:r>
              <a:rPr lang="ru" sz="1200" dirty="0" err="1">
                <a:ea typeface="+mn-lt"/>
                <a:cs typeface="+mn-lt"/>
              </a:rPr>
              <a:t>Application</a:t>
            </a:r>
            <a:r>
              <a:rPr lang="uk" sz="1200" dirty="0">
                <a:ea typeface="+mn-lt"/>
                <a:cs typeface="+mn-lt"/>
              </a:rPr>
              <a:t>, назвіть його </a:t>
            </a:r>
            <a:r>
              <a:rPr lang="ru" sz="1200" dirty="0" err="1">
                <a:ea typeface="+mn-lt"/>
                <a:cs typeface="+mn-lt"/>
              </a:rPr>
              <a:t>Lesson</a:t>
            </a:r>
            <a:r>
              <a:rPr lang="uk" sz="1200" dirty="0">
                <a:ea typeface="+mn-lt"/>
                <a:cs typeface="+mn-lt"/>
              </a:rPr>
              <a:t>008_</a:t>
            </a:r>
            <a:r>
              <a:rPr lang="ru" sz="1200" dirty="0" err="1">
                <a:ea typeface="+mn-lt"/>
                <a:cs typeface="+mn-lt"/>
              </a:rPr>
              <a:t>Task</a:t>
            </a:r>
            <a:r>
              <a:rPr lang="uk" sz="1200" dirty="0">
                <a:ea typeface="+mn-lt"/>
                <a:cs typeface="+mn-lt"/>
              </a:rPr>
              <a:t>2. </a:t>
            </a:r>
            <a:r>
              <a:rPr lang="ru" sz="1200" dirty="0">
                <a:ea typeface="+mn-lt"/>
                <a:cs typeface="+mn-lt"/>
              </a:rPr>
              <a:t> </a:t>
            </a:r>
            <a:endParaRPr lang="ru" dirty="0"/>
          </a:p>
          <a:p>
            <a:pPr>
              <a:buFont typeface="Arial"/>
              <a:buChar char="•"/>
            </a:pPr>
            <a:r>
              <a:rPr lang="uk" sz="1200" dirty="0">
                <a:ea typeface="+mn-lt"/>
                <a:cs typeface="+mn-lt"/>
              </a:rPr>
              <a:t>У масиві кількість елементів в якому більше трьох, знайти три найменших елемента і їх номери.</a:t>
            </a:r>
            <a:endParaRPr lang="ru" dirty="0"/>
          </a:p>
          <a:p>
            <a:pPr>
              <a:buFont typeface="Arial"/>
              <a:buChar char="•"/>
            </a:pPr>
            <a:r>
              <a:rPr lang="uk" sz="1200" dirty="0">
                <a:ea typeface="+mn-lt"/>
                <a:cs typeface="+mn-lt"/>
              </a:rPr>
              <a:t>У масиві кількість елементів в якому більше трьох, знайти три найбільших елемента і їх номери.</a:t>
            </a:r>
            <a:endParaRPr lang="ru" dirty="0"/>
          </a:p>
          <a:p>
            <a:pPr marL="0" indent="0">
              <a:lnSpc>
                <a:spcPct val="100000"/>
              </a:lnSpc>
              <a:spcBef>
                <a:spcPts val="100"/>
              </a:spcBef>
              <a:buNone/>
            </a:pPr>
            <a:endParaRPr lang="ru" sz="1200" dirty="0">
              <a:cs typeface="Calibri" panose="020F0502020204030204"/>
            </a:endParaRPr>
          </a:p>
          <a:p>
            <a:pPr>
              <a:buNone/>
            </a:pPr>
            <a:r>
              <a:rPr lang="uk-UA" sz="1200" dirty="0">
                <a:cs typeface="Calibri" panose="020F0502020204030204"/>
              </a:rPr>
              <a:t>Task3</a:t>
            </a:r>
            <a:endParaRPr lang="ru" sz="1200" dirty="0">
              <a:ea typeface="+mn-lt"/>
              <a:cs typeface="+mn-lt"/>
            </a:endParaRPr>
          </a:p>
          <a:p>
            <a:pPr>
              <a:buNone/>
            </a:pPr>
            <a:r>
              <a:rPr lang="uk" sz="1200" dirty="0">
                <a:ea typeface="+mn-lt"/>
                <a:cs typeface="+mn-lt"/>
              </a:rPr>
              <a:t>Використовуючи </a:t>
            </a:r>
            <a:r>
              <a:rPr lang="uk" sz="1200" dirty="0" err="1">
                <a:ea typeface="+mn-lt"/>
                <a:cs typeface="+mn-lt"/>
              </a:rPr>
              <a:t>Visual</a:t>
            </a:r>
            <a:r>
              <a:rPr lang="uk" sz="1200" dirty="0">
                <a:ea typeface="+mn-lt"/>
                <a:cs typeface="+mn-lt"/>
              </a:rPr>
              <a:t> </a:t>
            </a:r>
            <a:r>
              <a:rPr lang="uk" sz="1200" dirty="0" err="1">
                <a:ea typeface="+mn-lt"/>
                <a:cs typeface="+mn-lt"/>
              </a:rPr>
              <a:t>Studio</a:t>
            </a:r>
            <a:r>
              <a:rPr lang="uk" sz="1200" dirty="0">
                <a:ea typeface="+mn-lt"/>
                <a:cs typeface="+mn-lt"/>
              </a:rPr>
              <a:t>, створіть проект за шаблоном </a:t>
            </a:r>
            <a:r>
              <a:rPr lang="uk" sz="1200" dirty="0" err="1">
                <a:ea typeface="+mn-lt"/>
                <a:cs typeface="+mn-lt"/>
              </a:rPr>
              <a:t>Console</a:t>
            </a:r>
            <a:r>
              <a:rPr lang="uk" sz="1200" dirty="0">
                <a:ea typeface="+mn-lt"/>
                <a:cs typeface="+mn-lt"/>
              </a:rPr>
              <a:t> </a:t>
            </a:r>
            <a:r>
              <a:rPr lang="uk" sz="1200" dirty="0" err="1">
                <a:ea typeface="+mn-lt"/>
                <a:cs typeface="+mn-lt"/>
              </a:rPr>
              <a:t>Application</a:t>
            </a:r>
            <a:r>
              <a:rPr lang="uk" sz="1200" dirty="0">
                <a:ea typeface="+mn-lt"/>
                <a:cs typeface="+mn-lt"/>
              </a:rPr>
              <a:t>,  назвіть його Lesson008_Task3.</a:t>
            </a:r>
            <a:r>
              <a:rPr lang="ru" sz="1200" dirty="0">
                <a:ea typeface="+mn-lt"/>
                <a:cs typeface="+mn-lt"/>
              </a:rPr>
              <a:t> </a:t>
            </a:r>
            <a:endParaRPr lang="en-US" sz="1200" dirty="0">
              <a:ea typeface="+mn-lt"/>
              <a:cs typeface="+mn-lt"/>
            </a:endParaRPr>
          </a:p>
          <a:p>
            <a:pPr>
              <a:spcBef>
                <a:spcPts val="0"/>
              </a:spcBef>
              <a:buNone/>
            </a:pPr>
            <a:r>
              <a:rPr lang="ru" sz="1200" dirty="0" err="1">
                <a:ea typeface="+mn-lt"/>
                <a:cs typeface="+mn-lt"/>
              </a:rPr>
              <a:t>Створіть</a:t>
            </a:r>
            <a:r>
              <a:rPr lang="ru" sz="1200" dirty="0">
                <a:ea typeface="+mn-lt"/>
                <a:cs typeface="+mn-lt"/>
              </a:rPr>
              <a:t> </a:t>
            </a:r>
            <a:r>
              <a:rPr lang="ru" sz="1200" dirty="0" err="1">
                <a:ea typeface="+mn-lt"/>
                <a:cs typeface="+mn-lt"/>
              </a:rPr>
              <a:t>програму</a:t>
            </a:r>
            <a:r>
              <a:rPr lang="ru" sz="1200" dirty="0">
                <a:ea typeface="+mn-lt"/>
                <a:cs typeface="+mn-lt"/>
              </a:rPr>
              <a:t>, яка буде </a:t>
            </a:r>
            <a:r>
              <a:rPr lang="ru" sz="1200" dirty="0" err="1">
                <a:ea typeface="+mn-lt"/>
                <a:cs typeface="+mn-lt"/>
              </a:rPr>
              <a:t>представляти</a:t>
            </a:r>
            <a:r>
              <a:rPr lang="ru" sz="1200" dirty="0">
                <a:ea typeface="+mn-lt"/>
                <a:cs typeface="+mn-lt"/>
              </a:rPr>
              <a:t> маршрутку. </a:t>
            </a:r>
            <a:r>
              <a:rPr lang="ru" sz="1200" dirty="0" err="1">
                <a:ea typeface="+mn-lt"/>
                <a:cs typeface="+mn-lt"/>
              </a:rPr>
              <a:t>Програма</a:t>
            </a:r>
            <a:r>
              <a:rPr lang="ru" sz="1200" dirty="0">
                <a:ea typeface="+mn-lt"/>
                <a:cs typeface="+mn-lt"/>
              </a:rPr>
              <a:t> повинна </a:t>
            </a:r>
            <a:r>
              <a:rPr lang="ru" sz="1200" dirty="0" err="1">
                <a:ea typeface="+mn-lt"/>
                <a:cs typeface="+mn-lt"/>
              </a:rPr>
              <a:t>запскати</a:t>
            </a:r>
            <a:r>
              <a:rPr lang="ru" sz="1200" dirty="0">
                <a:ea typeface="+mn-lt"/>
                <a:cs typeface="+mn-lt"/>
              </a:rPr>
              <a:t> </a:t>
            </a:r>
            <a:r>
              <a:rPr lang="ru" sz="1200" dirty="0" err="1">
                <a:ea typeface="+mn-lt"/>
                <a:cs typeface="+mn-lt"/>
              </a:rPr>
              <a:t>або</a:t>
            </a:r>
            <a:r>
              <a:rPr lang="ru" sz="1200" dirty="0">
                <a:ea typeface="+mn-lt"/>
                <a:cs typeface="+mn-lt"/>
              </a:rPr>
              <a:t> </a:t>
            </a:r>
            <a:r>
              <a:rPr lang="ru" sz="1200" dirty="0" err="1">
                <a:ea typeface="+mn-lt"/>
                <a:cs typeface="+mn-lt"/>
              </a:rPr>
              <a:t>випускати</a:t>
            </a:r>
            <a:r>
              <a:rPr lang="ru" sz="1200" dirty="0">
                <a:ea typeface="+mn-lt"/>
                <a:cs typeface="+mn-lt"/>
              </a:rPr>
              <a:t> людей, в </a:t>
            </a:r>
            <a:r>
              <a:rPr lang="ru" sz="1200" dirty="0" err="1">
                <a:ea typeface="+mn-lt"/>
                <a:cs typeface="+mn-lt"/>
              </a:rPr>
              <a:t>залежності</a:t>
            </a:r>
            <a:r>
              <a:rPr lang="ru" sz="1200" dirty="0">
                <a:ea typeface="+mn-lt"/>
                <a:cs typeface="+mn-lt"/>
              </a:rPr>
              <a:t> </a:t>
            </a:r>
            <a:r>
              <a:rPr lang="ru" sz="1200" dirty="0" err="1">
                <a:ea typeface="+mn-lt"/>
                <a:cs typeface="+mn-lt"/>
              </a:rPr>
              <a:t>що</a:t>
            </a:r>
            <a:r>
              <a:rPr lang="ru" sz="1200" dirty="0">
                <a:ea typeface="+mn-lt"/>
                <a:cs typeface="+mn-lt"/>
              </a:rPr>
              <a:t> </a:t>
            </a:r>
            <a:r>
              <a:rPr lang="ru" sz="1200" dirty="0" err="1">
                <a:ea typeface="+mn-lt"/>
                <a:cs typeface="+mn-lt"/>
              </a:rPr>
              <a:t>введе</a:t>
            </a:r>
            <a:r>
              <a:rPr lang="ru" sz="1200" dirty="0">
                <a:ea typeface="+mn-lt"/>
                <a:cs typeface="+mn-lt"/>
              </a:rPr>
              <a:t> </a:t>
            </a:r>
            <a:r>
              <a:rPr lang="ru" sz="1200" dirty="0" err="1">
                <a:ea typeface="+mn-lt"/>
                <a:cs typeface="+mn-lt"/>
              </a:rPr>
              <a:t>користувач</a:t>
            </a:r>
            <a:r>
              <a:rPr lang="ru" sz="1200" dirty="0">
                <a:ea typeface="+mn-lt"/>
                <a:cs typeface="+mn-lt"/>
              </a:rPr>
              <a:t>.</a:t>
            </a:r>
            <a:endParaRPr lang="en-US" sz="1200" dirty="0">
              <a:ea typeface="+mn-lt"/>
              <a:cs typeface="+mn-lt"/>
            </a:endParaRPr>
          </a:p>
          <a:p>
            <a:pPr>
              <a:spcBef>
                <a:spcPts val="0"/>
              </a:spcBef>
              <a:buNone/>
            </a:pPr>
            <a:r>
              <a:rPr lang="ru" sz="1200" dirty="0" err="1">
                <a:ea typeface="+mn-lt"/>
                <a:cs typeface="+mn-lt"/>
              </a:rPr>
              <a:t>Після</a:t>
            </a:r>
            <a:r>
              <a:rPr lang="ru" sz="1200" dirty="0">
                <a:ea typeface="+mn-lt"/>
                <a:cs typeface="+mn-lt"/>
              </a:rPr>
              <a:t> </a:t>
            </a:r>
            <a:r>
              <a:rPr lang="ru" sz="1200" dirty="0" err="1">
                <a:ea typeface="+mn-lt"/>
                <a:cs typeface="+mn-lt"/>
              </a:rPr>
              <a:t>чого</a:t>
            </a:r>
            <a:r>
              <a:rPr lang="ru" sz="1200" dirty="0">
                <a:ea typeface="+mn-lt"/>
                <a:cs typeface="+mn-lt"/>
              </a:rPr>
              <a:t>, </a:t>
            </a:r>
            <a:r>
              <a:rPr lang="ru" sz="1200" dirty="0" err="1">
                <a:ea typeface="+mn-lt"/>
                <a:cs typeface="+mn-lt"/>
              </a:rPr>
              <a:t>якщо</a:t>
            </a:r>
            <a:r>
              <a:rPr lang="ru" sz="1200" dirty="0">
                <a:ea typeface="+mn-lt"/>
                <a:cs typeface="+mn-lt"/>
              </a:rPr>
              <a:t> </a:t>
            </a:r>
            <a:r>
              <a:rPr lang="ru" sz="1200" dirty="0" err="1">
                <a:ea typeface="+mn-lt"/>
                <a:cs typeface="+mn-lt"/>
              </a:rPr>
              <a:t>людина</a:t>
            </a:r>
            <a:r>
              <a:rPr lang="ru" sz="1200" dirty="0">
                <a:ea typeface="+mn-lt"/>
                <a:cs typeface="+mn-lt"/>
              </a:rPr>
              <a:t> заходить у </a:t>
            </a:r>
            <a:r>
              <a:rPr lang="ru" sz="1200" dirty="0" err="1">
                <a:ea typeface="+mn-lt"/>
                <a:cs typeface="+mn-lt"/>
              </a:rPr>
              <a:t>маррутку</a:t>
            </a:r>
            <a:r>
              <a:rPr lang="ru" sz="1200" dirty="0">
                <a:ea typeface="+mn-lt"/>
                <a:cs typeface="+mn-lt"/>
              </a:rPr>
              <a:t>, вона повинна </a:t>
            </a:r>
            <a:r>
              <a:rPr lang="ru" sz="1200" dirty="0" err="1">
                <a:ea typeface="+mn-lt"/>
                <a:cs typeface="+mn-lt"/>
              </a:rPr>
              <a:t>заплатити</a:t>
            </a:r>
            <a:r>
              <a:rPr lang="ru" sz="1200" dirty="0">
                <a:ea typeface="+mn-lt"/>
                <a:cs typeface="+mn-lt"/>
              </a:rPr>
              <a:t> 7 </a:t>
            </a:r>
            <a:r>
              <a:rPr lang="ru" sz="1200" dirty="0" err="1">
                <a:ea typeface="+mn-lt"/>
                <a:cs typeface="+mn-lt"/>
              </a:rPr>
              <a:t>грн</a:t>
            </a:r>
            <a:r>
              <a:rPr lang="ru" sz="1200" dirty="0">
                <a:ea typeface="+mn-lt"/>
                <a:cs typeface="+mn-lt"/>
              </a:rPr>
              <a:t>, </a:t>
            </a:r>
            <a:r>
              <a:rPr lang="ru" sz="1200" dirty="0" err="1">
                <a:ea typeface="+mn-lt"/>
                <a:cs typeface="+mn-lt"/>
              </a:rPr>
              <a:t>якщо</a:t>
            </a:r>
            <a:r>
              <a:rPr lang="ru" sz="1200" dirty="0">
                <a:ea typeface="+mn-lt"/>
                <a:cs typeface="+mn-lt"/>
              </a:rPr>
              <a:t>  вона </a:t>
            </a:r>
            <a:r>
              <a:rPr lang="ru" sz="1200" dirty="0" err="1">
                <a:ea typeface="+mn-lt"/>
                <a:cs typeface="+mn-lt"/>
              </a:rPr>
              <a:t>немає</a:t>
            </a:r>
            <a:r>
              <a:rPr lang="ru" sz="1200" dirty="0">
                <a:ea typeface="+mn-lt"/>
                <a:cs typeface="+mn-lt"/>
              </a:rPr>
              <a:t> </a:t>
            </a:r>
            <a:r>
              <a:rPr lang="ru" sz="1200" dirty="0" err="1">
                <a:ea typeface="+mn-lt"/>
                <a:cs typeface="+mn-lt"/>
              </a:rPr>
              <a:t>пільг</a:t>
            </a:r>
            <a:r>
              <a:rPr lang="ru" sz="1200" dirty="0">
                <a:ea typeface="+mn-lt"/>
                <a:cs typeface="+mn-lt"/>
              </a:rPr>
              <a:t>, і 3 </a:t>
            </a:r>
            <a:r>
              <a:rPr lang="ru" sz="1200" dirty="0" err="1">
                <a:ea typeface="+mn-lt"/>
                <a:cs typeface="+mn-lt"/>
              </a:rPr>
              <a:t>грн</a:t>
            </a:r>
            <a:r>
              <a:rPr lang="ru" sz="1200" dirty="0">
                <a:ea typeface="+mn-lt"/>
                <a:cs typeface="+mn-lt"/>
              </a:rPr>
              <a:t>, </a:t>
            </a:r>
            <a:r>
              <a:rPr lang="ru" sz="1200" dirty="0" err="1">
                <a:ea typeface="+mn-lt"/>
                <a:cs typeface="+mn-lt"/>
              </a:rPr>
              <a:t>якщо</a:t>
            </a:r>
            <a:r>
              <a:rPr lang="ru" sz="1200" dirty="0">
                <a:ea typeface="+mn-lt"/>
                <a:cs typeface="+mn-lt"/>
              </a:rPr>
              <a:t> </a:t>
            </a:r>
            <a:r>
              <a:rPr lang="ru" sz="1200" dirty="0" err="1">
                <a:ea typeface="+mn-lt"/>
                <a:cs typeface="+mn-lt"/>
              </a:rPr>
              <a:t>має</a:t>
            </a:r>
            <a:r>
              <a:rPr lang="ru" sz="1200" dirty="0">
                <a:ea typeface="+mn-lt"/>
                <a:cs typeface="+mn-lt"/>
              </a:rPr>
              <a:t> </a:t>
            </a:r>
            <a:r>
              <a:rPr lang="ru" sz="1200" dirty="0" err="1">
                <a:ea typeface="+mn-lt"/>
                <a:cs typeface="+mn-lt"/>
              </a:rPr>
              <a:t>пільги</a:t>
            </a:r>
            <a:r>
              <a:rPr lang="ru" sz="1200" dirty="0">
                <a:ea typeface="+mn-lt"/>
                <a:cs typeface="+mn-lt"/>
              </a:rPr>
              <a:t>.</a:t>
            </a:r>
            <a:endParaRPr lang="en-US" sz="1200" dirty="0">
              <a:ea typeface="+mn-lt"/>
              <a:cs typeface="+mn-lt"/>
            </a:endParaRPr>
          </a:p>
          <a:p>
            <a:pPr>
              <a:spcBef>
                <a:spcPts val="0"/>
              </a:spcBef>
              <a:buNone/>
            </a:pPr>
            <a:r>
              <a:rPr lang="ru" sz="1200" dirty="0" err="1">
                <a:ea typeface="+mn-lt"/>
                <a:cs typeface="+mn-lt"/>
              </a:rPr>
              <a:t>Якщо</a:t>
            </a:r>
            <a:r>
              <a:rPr lang="ru" sz="1200" dirty="0">
                <a:ea typeface="+mn-lt"/>
                <a:cs typeface="+mn-lt"/>
              </a:rPr>
              <a:t> </a:t>
            </a:r>
            <a:r>
              <a:rPr lang="ru" sz="1200" dirty="0" err="1">
                <a:ea typeface="+mn-lt"/>
                <a:cs typeface="+mn-lt"/>
              </a:rPr>
              <a:t>людина</a:t>
            </a:r>
            <a:r>
              <a:rPr lang="ru" sz="1200" dirty="0">
                <a:ea typeface="+mn-lt"/>
                <a:cs typeface="+mn-lt"/>
              </a:rPr>
              <a:t> не заплатить, </a:t>
            </a:r>
            <a:r>
              <a:rPr lang="ru" sz="1200" dirty="0" err="1">
                <a:ea typeface="+mn-lt"/>
                <a:cs typeface="+mn-lt"/>
              </a:rPr>
              <a:t>або</a:t>
            </a:r>
            <a:r>
              <a:rPr lang="ru" sz="1200" dirty="0">
                <a:ea typeface="+mn-lt"/>
                <a:cs typeface="+mn-lt"/>
              </a:rPr>
              <a:t> сума не </a:t>
            </a:r>
            <a:r>
              <a:rPr lang="ru" sz="1200" dirty="0" err="1">
                <a:ea typeface="+mn-lt"/>
                <a:cs typeface="+mn-lt"/>
              </a:rPr>
              <a:t>вірна</a:t>
            </a:r>
            <a:r>
              <a:rPr lang="ru" sz="1200" dirty="0">
                <a:ea typeface="+mn-lt"/>
                <a:cs typeface="+mn-lt"/>
              </a:rPr>
              <a:t>, вона не </a:t>
            </a:r>
            <a:r>
              <a:rPr lang="ru" sz="1200" dirty="0" err="1">
                <a:ea typeface="+mn-lt"/>
                <a:cs typeface="+mn-lt"/>
              </a:rPr>
              <a:t>потраплє</a:t>
            </a:r>
            <a:r>
              <a:rPr lang="ru" sz="1200" dirty="0">
                <a:ea typeface="+mn-lt"/>
                <a:cs typeface="+mn-lt"/>
              </a:rPr>
              <a:t> в маршрутку.</a:t>
            </a:r>
          </a:p>
          <a:p>
            <a:pPr>
              <a:spcBef>
                <a:spcPts val="0"/>
              </a:spcBef>
              <a:buNone/>
            </a:pPr>
            <a:r>
              <a:rPr lang="ru" sz="1200" dirty="0">
                <a:ea typeface="+mn-lt"/>
                <a:cs typeface="+mn-lt"/>
              </a:rPr>
              <a:t>Максимальна </a:t>
            </a:r>
            <a:r>
              <a:rPr lang="ru" sz="1200" dirty="0" err="1">
                <a:ea typeface="+mn-lt"/>
                <a:cs typeface="+mn-lt"/>
              </a:rPr>
              <a:t>кількість</a:t>
            </a:r>
            <a:r>
              <a:rPr lang="ru" sz="1200" dirty="0">
                <a:ea typeface="+mn-lt"/>
                <a:cs typeface="+mn-lt"/>
              </a:rPr>
              <a:t> у </a:t>
            </a:r>
            <a:r>
              <a:rPr lang="ru" sz="1200" dirty="0" err="1">
                <a:ea typeface="+mn-lt"/>
                <a:cs typeface="+mn-lt"/>
              </a:rPr>
              <a:t>маршрутці</a:t>
            </a:r>
            <a:r>
              <a:rPr lang="ru" sz="1200" dirty="0">
                <a:ea typeface="+mn-lt"/>
                <a:cs typeface="+mn-lt"/>
              </a:rPr>
              <a:t> 21 </a:t>
            </a:r>
            <a:r>
              <a:rPr lang="ru" sz="1200" dirty="0" err="1">
                <a:ea typeface="+mn-lt"/>
                <a:cs typeface="+mn-lt"/>
              </a:rPr>
              <a:t>місце</a:t>
            </a:r>
            <a:r>
              <a:rPr lang="ru" sz="1200" dirty="0">
                <a:ea typeface="+mn-lt"/>
                <a:cs typeface="+mn-lt"/>
              </a:rPr>
              <a:t>. </a:t>
            </a:r>
            <a:r>
              <a:rPr lang="ru" sz="1200" dirty="0" err="1">
                <a:ea typeface="+mn-lt"/>
                <a:cs typeface="+mn-lt"/>
              </a:rPr>
              <a:t>Якщо</a:t>
            </a:r>
            <a:r>
              <a:rPr lang="ru" sz="1200" dirty="0">
                <a:ea typeface="+mn-lt"/>
                <a:cs typeface="+mn-lt"/>
              </a:rPr>
              <a:t> </a:t>
            </a:r>
            <a:r>
              <a:rPr lang="ru" sz="1200" dirty="0" err="1">
                <a:ea typeface="+mn-lt"/>
                <a:cs typeface="+mn-lt"/>
              </a:rPr>
              <a:t>кількість</a:t>
            </a:r>
            <a:r>
              <a:rPr lang="ru" sz="1200" dirty="0">
                <a:ea typeface="+mn-lt"/>
                <a:cs typeface="+mn-lt"/>
              </a:rPr>
              <a:t> людей </a:t>
            </a:r>
            <a:r>
              <a:rPr lang="ru" sz="1200" dirty="0" err="1">
                <a:ea typeface="+mn-lt"/>
                <a:cs typeface="+mn-lt"/>
              </a:rPr>
              <a:t>перевищує</a:t>
            </a:r>
            <a:r>
              <a:rPr lang="ru" sz="1200" dirty="0">
                <a:ea typeface="+mn-lt"/>
                <a:cs typeface="+mn-lt"/>
              </a:rPr>
              <a:t> </a:t>
            </a:r>
            <a:r>
              <a:rPr lang="ru" sz="1200" dirty="0" err="1">
                <a:ea typeface="+mn-lt"/>
                <a:cs typeface="+mn-lt"/>
              </a:rPr>
              <a:t>це</a:t>
            </a:r>
            <a:r>
              <a:rPr lang="ru" sz="1200" dirty="0">
                <a:ea typeface="+mn-lt"/>
                <a:cs typeface="+mn-lt"/>
              </a:rPr>
              <a:t> число, </a:t>
            </a:r>
            <a:r>
              <a:rPr lang="ru" sz="1200" dirty="0" err="1">
                <a:ea typeface="+mn-lt"/>
                <a:cs typeface="+mn-lt"/>
              </a:rPr>
              <a:t>виводиться</a:t>
            </a:r>
            <a:r>
              <a:rPr lang="ru" sz="1200" dirty="0">
                <a:ea typeface="+mn-lt"/>
                <a:cs typeface="+mn-lt"/>
              </a:rPr>
              <a:t> </a:t>
            </a:r>
            <a:r>
              <a:rPr lang="ru" sz="1200" dirty="0" err="1">
                <a:ea typeface="+mn-lt"/>
                <a:cs typeface="+mn-lt"/>
              </a:rPr>
              <a:t>відповідне</a:t>
            </a:r>
            <a:r>
              <a:rPr lang="ru" sz="1200" dirty="0">
                <a:ea typeface="+mn-lt"/>
                <a:cs typeface="+mn-lt"/>
              </a:rPr>
              <a:t> </a:t>
            </a:r>
            <a:r>
              <a:rPr lang="ru" sz="1200" dirty="0" err="1">
                <a:ea typeface="+mn-lt"/>
                <a:cs typeface="+mn-lt"/>
              </a:rPr>
              <a:t>повідомлення</a:t>
            </a:r>
            <a:r>
              <a:rPr lang="ru" sz="1200" dirty="0">
                <a:ea typeface="+mn-lt"/>
                <a:cs typeface="+mn-lt"/>
              </a:rPr>
              <a:t>.</a:t>
            </a:r>
          </a:p>
          <a:p>
            <a:pPr>
              <a:spcBef>
                <a:spcPts val="0"/>
              </a:spcBef>
              <a:buNone/>
            </a:pPr>
            <a:r>
              <a:rPr lang="ru" sz="1200" dirty="0" err="1">
                <a:cs typeface="Calibri" panose="020F0502020204030204"/>
              </a:rPr>
              <a:t>Якщо</a:t>
            </a:r>
            <a:r>
              <a:rPr lang="ru" sz="1200" dirty="0">
                <a:cs typeface="Calibri" panose="020F0502020204030204"/>
              </a:rPr>
              <a:t> </a:t>
            </a:r>
            <a:r>
              <a:rPr lang="ru" sz="1200" dirty="0" err="1">
                <a:cs typeface="Calibri" panose="020F0502020204030204"/>
              </a:rPr>
              <a:t>людина</a:t>
            </a:r>
            <a:r>
              <a:rPr lang="ru" sz="1200" dirty="0">
                <a:cs typeface="Calibri" panose="020F0502020204030204"/>
              </a:rPr>
              <a:t> </a:t>
            </a:r>
            <a:r>
              <a:rPr lang="ru" sz="1200" dirty="0" err="1">
                <a:cs typeface="Calibri" panose="020F0502020204030204"/>
              </a:rPr>
              <a:t>виходить</a:t>
            </a:r>
            <a:r>
              <a:rPr lang="ru" sz="1200" dirty="0">
                <a:cs typeface="Calibri" panose="020F0502020204030204"/>
              </a:rPr>
              <a:t> </a:t>
            </a:r>
            <a:r>
              <a:rPr lang="ru" sz="1200" dirty="0" err="1">
                <a:cs typeface="Calibri" panose="020F0502020204030204"/>
              </a:rPr>
              <a:t>із</a:t>
            </a:r>
            <a:r>
              <a:rPr lang="ru" sz="1200" dirty="0">
                <a:cs typeface="Calibri" panose="020F0502020204030204"/>
              </a:rPr>
              <a:t> маршрутки </a:t>
            </a:r>
            <a:r>
              <a:rPr lang="ru" sz="1200" dirty="0" err="1">
                <a:cs typeface="Calibri" panose="020F0502020204030204"/>
              </a:rPr>
              <a:t>кількість</a:t>
            </a:r>
            <a:r>
              <a:rPr lang="ru" sz="1200" dirty="0">
                <a:cs typeface="Calibri" panose="020F0502020204030204"/>
              </a:rPr>
              <a:t> </a:t>
            </a:r>
            <a:r>
              <a:rPr lang="ru" sz="1200" dirty="0" err="1">
                <a:cs typeface="Calibri" panose="020F0502020204030204"/>
              </a:rPr>
              <a:t>місць</a:t>
            </a:r>
            <a:r>
              <a:rPr lang="ru" sz="1200" dirty="0">
                <a:cs typeface="Calibri" panose="020F0502020204030204"/>
              </a:rPr>
              <a:t> </a:t>
            </a:r>
            <a:r>
              <a:rPr lang="ru" sz="1200" dirty="0" err="1">
                <a:cs typeface="Calibri" panose="020F0502020204030204"/>
              </a:rPr>
              <a:t>зменшується</a:t>
            </a:r>
            <a:r>
              <a:rPr lang="ru" sz="1200" dirty="0">
                <a:cs typeface="Calibri" panose="020F0502020204030204"/>
              </a:rPr>
              <a:t>.</a:t>
            </a:r>
            <a:endParaRPr lang="ru" sz="1200" dirty="0">
              <a:ea typeface="+mn-lt"/>
              <a:cs typeface="+mn-lt"/>
            </a:endParaRPr>
          </a:p>
          <a:p>
            <a:pPr>
              <a:spcBef>
                <a:spcPts val="0"/>
              </a:spcBef>
              <a:buNone/>
            </a:pPr>
            <a:endParaRPr lang="ru" sz="1200" dirty="0">
              <a:ea typeface="+mn-lt"/>
              <a:cs typeface="+mn-lt"/>
            </a:endParaRPr>
          </a:p>
          <a:p>
            <a:pPr>
              <a:spcBef>
                <a:spcPts val="0"/>
              </a:spcBef>
              <a:buNone/>
            </a:pPr>
            <a:r>
              <a:rPr lang="ru" sz="1200" dirty="0">
                <a:cs typeface="Calibri" panose="020F0502020204030204"/>
              </a:rPr>
              <a:t>До </a:t>
            </a:r>
            <a:r>
              <a:rPr lang="ru" sz="1200" dirty="0" err="1">
                <a:cs typeface="Calibri" panose="020F0502020204030204"/>
              </a:rPr>
              <a:t>цього</a:t>
            </a:r>
            <a:r>
              <a:rPr lang="ru" sz="1200" dirty="0">
                <a:cs typeface="Calibri" panose="020F0502020204030204"/>
              </a:rPr>
              <a:t> </a:t>
            </a:r>
            <a:r>
              <a:rPr lang="ru" sz="1200" dirty="0" err="1">
                <a:cs typeface="Calibri" panose="020F0502020204030204"/>
              </a:rPr>
              <a:t>завдання</a:t>
            </a:r>
            <a:r>
              <a:rPr lang="ru" sz="1200" dirty="0">
                <a:cs typeface="Calibri" panose="020F0502020204030204"/>
              </a:rPr>
              <a:t> </a:t>
            </a:r>
            <a:r>
              <a:rPr lang="ru" sz="1200" dirty="0" err="1">
                <a:cs typeface="Calibri" panose="020F0502020204030204"/>
              </a:rPr>
              <a:t>добавити</a:t>
            </a:r>
            <a:r>
              <a:rPr lang="ru" sz="1200" dirty="0">
                <a:cs typeface="Calibri" panose="020F0502020204030204"/>
              </a:rPr>
              <a:t> </a:t>
            </a:r>
            <a:r>
              <a:rPr lang="ru" sz="1200" dirty="0" err="1">
                <a:cs typeface="Calibri" panose="020F0502020204030204"/>
              </a:rPr>
              <a:t>можливість</a:t>
            </a:r>
            <a:r>
              <a:rPr lang="ru" sz="1200" dirty="0">
                <a:cs typeface="Calibri" panose="020F0502020204030204"/>
              </a:rPr>
              <a:t> </a:t>
            </a:r>
            <a:r>
              <a:rPr lang="ru" sz="1200" dirty="0" err="1">
                <a:cs typeface="Calibri" panose="020F0502020204030204"/>
              </a:rPr>
              <a:t>займати</a:t>
            </a:r>
            <a:r>
              <a:rPr lang="ru" sz="1200" dirty="0">
                <a:cs typeface="Calibri" panose="020F0502020204030204"/>
              </a:rPr>
              <a:t> </a:t>
            </a:r>
            <a:r>
              <a:rPr lang="ru" sz="1200" dirty="0" err="1">
                <a:cs typeface="Calibri" panose="020F0502020204030204"/>
              </a:rPr>
              <a:t>користувачем</a:t>
            </a:r>
            <a:r>
              <a:rPr lang="ru" sz="1200" dirty="0">
                <a:cs typeface="Calibri" panose="020F0502020204030204"/>
              </a:rPr>
              <a:t> будь яке </a:t>
            </a:r>
            <a:r>
              <a:rPr lang="ru" sz="1200" dirty="0" err="1">
                <a:cs typeface="Calibri" panose="020F0502020204030204"/>
              </a:rPr>
              <a:t>вільне</a:t>
            </a:r>
            <a:r>
              <a:rPr lang="ru" sz="1200" dirty="0">
                <a:cs typeface="Calibri" panose="020F0502020204030204"/>
              </a:rPr>
              <a:t> </a:t>
            </a:r>
            <a:r>
              <a:rPr lang="ru" sz="1200" dirty="0" err="1">
                <a:cs typeface="Calibri" panose="020F0502020204030204"/>
              </a:rPr>
              <a:t>місце</a:t>
            </a:r>
            <a:r>
              <a:rPr lang="ru" sz="1200" dirty="0">
                <a:cs typeface="Calibri" panose="020F0502020204030204"/>
              </a:rPr>
              <a:t>, яке </a:t>
            </a:r>
            <a:r>
              <a:rPr lang="ru" sz="1200" dirty="0" err="1">
                <a:cs typeface="Calibri" panose="020F0502020204030204"/>
              </a:rPr>
              <a:t>він</a:t>
            </a:r>
            <a:r>
              <a:rPr lang="ru" sz="1200" dirty="0">
                <a:cs typeface="Calibri" panose="020F0502020204030204"/>
              </a:rPr>
              <a:t> </a:t>
            </a:r>
            <a:r>
              <a:rPr lang="ru" sz="1200" dirty="0" err="1">
                <a:cs typeface="Calibri" panose="020F0502020204030204"/>
              </a:rPr>
              <a:t>захоче</a:t>
            </a:r>
            <a:r>
              <a:rPr lang="ru" sz="1200" dirty="0">
                <a:cs typeface="Calibri" panose="020F0502020204030204"/>
              </a:rPr>
              <a:t>. </a:t>
            </a:r>
          </a:p>
          <a:p>
            <a:pPr>
              <a:spcBef>
                <a:spcPts val="0"/>
              </a:spcBef>
              <a:buNone/>
            </a:pPr>
            <a:r>
              <a:rPr lang="ru" sz="1200" dirty="0">
                <a:cs typeface="Calibri" panose="020F0502020204030204"/>
              </a:rPr>
              <a:t>Перед </a:t>
            </a:r>
            <a:r>
              <a:rPr lang="ru" sz="1200" dirty="0" err="1">
                <a:cs typeface="Calibri" panose="020F0502020204030204"/>
              </a:rPr>
              <a:t>тим</a:t>
            </a:r>
            <a:r>
              <a:rPr lang="ru" sz="1200" dirty="0">
                <a:cs typeface="Calibri" panose="020F0502020204030204"/>
              </a:rPr>
              <a:t> як </a:t>
            </a:r>
            <a:r>
              <a:rPr lang="ru" sz="1200" dirty="0" err="1">
                <a:cs typeface="Calibri" panose="020F0502020204030204"/>
              </a:rPr>
              <a:t>заходити</a:t>
            </a:r>
            <a:r>
              <a:rPr lang="ru" sz="1200" dirty="0">
                <a:cs typeface="Calibri" panose="020F0502020204030204"/>
              </a:rPr>
              <a:t>, </a:t>
            </a:r>
            <a:r>
              <a:rPr lang="ru" sz="1200" dirty="0" err="1">
                <a:cs typeface="Calibri" panose="020F0502020204030204"/>
              </a:rPr>
              <a:t>користувачеві</a:t>
            </a:r>
            <a:r>
              <a:rPr lang="ru" sz="1200" dirty="0">
                <a:cs typeface="Calibri" panose="020F0502020204030204"/>
              </a:rPr>
              <a:t> </a:t>
            </a:r>
            <a:r>
              <a:rPr lang="ru" sz="1200" dirty="0" err="1">
                <a:cs typeface="Calibri" panose="020F0502020204030204"/>
              </a:rPr>
              <a:t>повідомляється</a:t>
            </a:r>
            <a:r>
              <a:rPr lang="ru" sz="1200" dirty="0">
                <a:cs typeface="Calibri" panose="020F0502020204030204"/>
              </a:rPr>
              <a:t> про </a:t>
            </a:r>
            <a:r>
              <a:rPr lang="ru" sz="1200" dirty="0" err="1">
                <a:cs typeface="Calibri" panose="020F0502020204030204"/>
              </a:rPr>
              <a:t>усі</a:t>
            </a:r>
            <a:r>
              <a:rPr lang="ru" sz="1200" dirty="0">
                <a:cs typeface="Calibri" panose="020F0502020204030204"/>
              </a:rPr>
              <a:t> </a:t>
            </a:r>
            <a:r>
              <a:rPr lang="ru" sz="1200" dirty="0" err="1">
                <a:cs typeface="Calibri" panose="020F0502020204030204"/>
              </a:rPr>
              <a:t>вільні</a:t>
            </a:r>
            <a:r>
              <a:rPr lang="ru" sz="1200" dirty="0">
                <a:cs typeface="Calibri" panose="020F0502020204030204"/>
              </a:rPr>
              <a:t> </a:t>
            </a:r>
            <a:r>
              <a:rPr lang="ru" sz="1200" dirty="0" err="1">
                <a:cs typeface="Calibri" panose="020F0502020204030204"/>
              </a:rPr>
              <a:t>місця</a:t>
            </a:r>
            <a:r>
              <a:rPr lang="ru" sz="1200" dirty="0">
                <a:cs typeface="Calibri" panose="020F0502020204030204"/>
              </a:rPr>
              <a:t>. </a:t>
            </a:r>
            <a:r>
              <a:rPr lang="ru" sz="1200" dirty="0" err="1">
                <a:cs typeface="Calibri" panose="020F0502020204030204"/>
              </a:rPr>
              <a:t>Після</a:t>
            </a:r>
            <a:r>
              <a:rPr lang="ru" sz="1200" dirty="0">
                <a:cs typeface="Calibri" panose="020F0502020204030204"/>
              </a:rPr>
              <a:t> </a:t>
            </a:r>
            <a:r>
              <a:rPr lang="ru" sz="1200" dirty="0" err="1">
                <a:cs typeface="Calibri" panose="020F0502020204030204"/>
              </a:rPr>
              <a:t>чого</a:t>
            </a:r>
            <a:r>
              <a:rPr lang="ru" sz="1200" dirty="0">
                <a:cs typeface="Calibri" panose="020F0502020204030204"/>
              </a:rPr>
              <a:t> </a:t>
            </a:r>
            <a:r>
              <a:rPr lang="ru" sz="1200" dirty="0" err="1">
                <a:cs typeface="Calibri" panose="020F0502020204030204"/>
              </a:rPr>
              <a:t>він</a:t>
            </a:r>
            <a:r>
              <a:rPr lang="ru" sz="1200" dirty="0">
                <a:cs typeface="Calibri" panose="020F0502020204030204"/>
              </a:rPr>
              <a:t> </a:t>
            </a:r>
            <a:r>
              <a:rPr lang="ru" sz="1200" dirty="0" err="1">
                <a:cs typeface="Calibri" panose="020F0502020204030204"/>
              </a:rPr>
              <a:t>вибирає</a:t>
            </a:r>
            <a:r>
              <a:rPr lang="ru" sz="1200" dirty="0">
                <a:cs typeface="Calibri" panose="020F0502020204030204"/>
              </a:rPr>
              <a:t> </a:t>
            </a:r>
            <a:r>
              <a:rPr lang="ru" sz="1200" dirty="0" err="1">
                <a:cs typeface="Calibri" panose="020F0502020204030204"/>
              </a:rPr>
              <a:t>місце</a:t>
            </a:r>
            <a:r>
              <a:rPr lang="ru" sz="1200" dirty="0">
                <a:cs typeface="Calibri" panose="020F0502020204030204"/>
              </a:rPr>
              <a:t> яке </a:t>
            </a:r>
            <a:r>
              <a:rPr lang="ru" sz="1200" dirty="0" err="1">
                <a:cs typeface="Calibri" panose="020F0502020204030204"/>
              </a:rPr>
              <a:t>йому</a:t>
            </a:r>
            <a:r>
              <a:rPr lang="ru" sz="1200" dirty="0">
                <a:cs typeface="Calibri" panose="020F0502020204030204"/>
              </a:rPr>
              <a:t> </a:t>
            </a:r>
            <a:r>
              <a:rPr lang="ru" sz="1200" dirty="0" err="1">
                <a:cs typeface="Calibri" panose="020F0502020204030204"/>
              </a:rPr>
              <a:t>найбільше</a:t>
            </a:r>
            <a:r>
              <a:rPr lang="ru" sz="1200" dirty="0">
                <a:cs typeface="Calibri" panose="020F0502020204030204"/>
              </a:rPr>
              <a:t> </a:t>
            </a:r>
            <a:r>
              <a:rPr lang="ru" sz="1200" dirty="0" err="1">
                <a:cs typeface="Calibri" panose="020F0502020204030204"/>
              </a:rPr>
              <a:t>подобається</a:t>
            </a:r>
            <a:r>
              <a:rPr lang="ru" sz="1200" dirty="0">
                <a:cs typeface="Calibri" panose="020F0502020204030204"/>
              </a:rPr>
              <a:t> і </a:t>
            </a:r>
            <a:r>
              <a:rPr lang="ru" sz="1200" dirty="0" err="1">
                <a:cs typeface="Calibri" panose="020F0502020204030204"/>
              </a:rPr>
              <a:t>оплачує</a:t>
            </a:r>
            <a:r>
              <a:rPr lang="ru" sz="1200" dirty="0">
                <a:cs typeface="Calibri" panose="020F0502020204030204"/>
              </a:rPr>
              <a:t> </a:t>
            </a:r>
            <a:r>
              <a:rPr lang="ru" sz="1200" dirty="0" err="1">
                <a:cs typeface="Calibri" panose="020F0502020204030204"/>
              </a:rPr>
              <a:t>його</a:t>
            </a:r>
            <a:r>
              <a:rPr lang="ru" sz="1200" dirty="0">
                <a:cs typeface="Calibri" panose="020F0502020204030204"/>
              </a:rPr>
              <a:t>.</a:t>
            </a:r>
          </a:p>
          <a:p>
            <a:pPr>
              <a:spcBef>
                <a:spcPts val="0"/>
              </a:spcBef>
              <a:buNone/>
            </a:pPr>
            <a:r>
              <a:rPr lang="ru" sz="1200" dirty="0" err="1">
                <a:cs typeface="Calibri" panose="020F0502020204030204"/>
              </a:rPr>
              <a:t>Токож</a:t>
            </a:r>
            <a:r>
              <a:rPr lang="ru" sz="1200" dirty="0">
                <a:cs typeface="Calibri" panose="020F0502020204030204"/>
              </a:rPr>
              <a:t> </a:t>
            </a:r>
            <a:r>
              <a:rPr lang="ru" sz="1200" dirty="0" err="1">
                <a:cs typeface="Calibri" panose="020F0502020204030204"/>
              </a:rPr>
              <a:t>щоб</a:t>
            </a:r>
            <a:r>
              <a:rPr lang="ru" sz="1200" dirty="0">
                <a:cs typeface="Calibri" panose="020F0502020204030204"/>
              </a:rPr>
              <a:t> зайти, </a:t>
            </a:r>
            <a:r>
              <a:rPr lang="ru" sz="1200" dirty="0" err="1">
                <a:cs typeface="Calibri" panose="020F0502020204030204"/>
              </a:rPr>
              <a:t>або</a:t>
            </a:r>
            <a:r>
              <a:rPr lang="ru" sz="1200" dirty="0">
                <a:cs typeface="Calibri" panose="020F0502020204030204"/>
              </a:rPr>
              <a:t> </a:t>
            </a:r>
            <a:r>
              <a:rPr lang="ru" sz="1200" dirty="0" err="1">
                <a:cs typeface="Calibri" panose="020F0502020204030204"/>
              </a:rPr>
              <a:t>вийти</a:t>
            </a:r>
            <a:r>
              <a:rPr lang="ru" sz="1200" dirty="0">
                <a:cs typeface="Calibri" panose="020F0502020204030204"/>
              </a:rPr>
              <a:t> </a:t>
            </a:r>
            <a:r>
              <a:rPr lang="ru" sz="1200" dirty="0" err="1">
                <a:cs typeface="Calibri" panose="020F0502020204030204"/>
              </a:rPr>
              <a:t>користувач</a:t>
            </a:r>
            <a:r>
              <a:rPr lang="ru" sz="1200" dirty="0">
                <a:cs typeface="Calibri" panose="020F0502020204030204"/>
              </a:rPr>
              <a:t> повинен ввести </a:t>
            </a:r>
            <a:r>
              <a:rPr lang="ru" sz="1200" dirty="0" err="1">
                <a:cs typeface="Calibri" panose="020F0502020204030204"/>
              </a:rPr>
              <a:t>своє</a:t>
            </a:r>
            <a:r>
              <a:rPr lang="ru" sz="1200" dirty="0">
                <a:cs typeface="Calibri" panose="020F0502020204030204"/>
              </a:rPr>
              <a:t> </a:t>
            </a:r>
            <a:r>
              <a:rPr lang="ru" sz="1200" dirty="0" err="1">
                <a:cs typeface="Calibri" panose="020F0502020204030204"/>
              </a:rPr>
              <a:t>імя</a:t>
            </a:r>
            <a:r>
              <a:rPr lang="ru" sz="1200" dirty="0">
                <a:cs typeface="Calibri" panose="020F0502020204030204"/>
              </a:rPr>
              <a:t> і </a:t>
            </a:r>
            <a:r>
              <a:rPr lang="ru" sz="1200" dirty="0" err="1">
                <a:cs typeface="Calibri" panose="020F0502020204030204"/>
              </a:rPr>
              <a:t>прізвище</a:t>
            </a:r>
            <a:r>
              <a:rPr lang="ru" sz="1200" dirty="0">
                <a:cs typeface="Calibri" panose="020F0502020204030204"/>
              </a:rPr>
              <a:t>, яке і буде </a:t>
            </a:r>
            <a:r>
              <a:rPr lang="ru" sz="1200" dirty="0" err="1">
                <a:cs typeface="Calibri" panose="020F0502020204030204"/>
              </a:rPr>
              <a:t>закріплене</a:t>
            </a:r>
            <a:r>
              <a:rPr lang="ru" sz="1200" dirty="0">
                <a:cs typeface="Calibri" panose="020F0502020204030204"/>
              </a:rPr>
              <a:t> за </a:t>
            </a:r>
            <a:r>
              <a:rPr lang="ru" sz="1200" dirty="0" err="1">
                <a:cs typeface="Calibri" panose="020F0502020204030204"/>
              </a:rPr>
              <a:t>його</a:t>
            </a:r>
            <a:r>
              <a:rPr lang="ru" sz="1200" dirty="0">
                <a:cs typeface="Calibri" panose="020F0502020204030204"/>
              </a:rPr>
              <a:t> </a:t>
            </a:r>
            <a:r>
              <a:rPr lang="ru" sz="1200" dirty="0" err="1">
                <a:cs typeface="Calibri" panose="020F0502020204030204"/>
              </a:rPr>
              <a:t>місцем</a:t>
            </a:r>
            <a:r>
              <a:rPr lang="ru" sz="1200" dirty="0">
                <a:cs typeface="Calibri" panose="020F0502020204030204"/>
              </a:rPr>
              <a:t>, у </a:t>
            </a:r>
            <a:r>
              <a:rPr lang="ru" sz="1200" dirty="0" err="1">
                <a:cs typeface="Calibri" panose="020F0502020204030204"/>
              </a:rPr>
              <a:t>разі</a:t>
            </a:r>
            <a:r>
              <a:rPr lang="ru" sz="1200" dirty="0">
                <a:cs typeface="Calibri" panose="020F0502020204030204"/>
              </a:rPr>
              <a:t> </a:t>
            </a:r>
            <a:r>
              <a:rPr lang="ru" sz="1200" dirty="0" err="1">
                <a:cs typeface="Calibri" panose="020F0502020204030204"/>
              </a:rPr>
              <a:t>виходу</a:t>
            </a:r>
            <a:r>
              <a:rPr lang="ru" sz="1200" dirty="0">
                <a:cs typeface="Calibri" panose="020F0502020204030204"/>
              </a:rPr>
              <a:t> </a:t>
            </a:r>
            <a:r>
              <a:rPr lang="ru" sz="1200" dirty="0" err="1">
                <a:cs typeface="Calibri" panose="020F0502020204030204"/>
              </a:rPr>
              <a:t>імя</a:t>
            </a:r>
            <a:r>
              <a:rPr lang="ru" sz="1200" dirty="0">
                <a:cs typeface="Calibri" panose="020F0502020204030204"/>
              </a:rPr>
              <a:t> </a:t>
            </a:r>
            <a:r>
              <a:rPr lang="ru" sz="1200" dirty="0" err="1">
                <a:cs typeface="Calibri" panose="020F0502020204030204"/>
              </a:rPr>
              <a:t>видаляється</a:t>
            </a:r>
            <a:r>
              <a:rPr lang="ru" sz="1200" dirty="0">
                <a:cs typeface="Calibri" panose="020F0502020204030204"/>
              </a:rPr>
              <a:t>.</a:t>
            </a:r>
          </a:p>
          <a:p>
            <a:pPr>
              <a:spcBef>
                <a:spcPts val="0"/>
              </a:spcBef>
              <a:buNone/>
            </a:pPr>
            <a:r>
              <a:rPr lang="ru" sz="1200" dirty="0">
                <a:cs typeface="Calibri" panose="020F0502020204030204"/>
              </a:rPr>
              <a:t>0-ве </a:t>
            </a:r>
            <a:r>
              <a:rPr lang="ru" sz="1200" dirty="0" err="1">
                <a:cs typeface="Calibri" panose="020F0502020204030204"/>
              </a:rPr>
              <a:t>місце</a:t>
            </a:r>
            <a:r>
              <a:rPr lang="ru" sz="1200" dirty="0">
                <a:cs typeface="Calibri" panose="020F0502020204030204"/>
              </a:rPr>
              <a:t> </a:t>
            </a:r>
            <a:r>
              <a:rPr lang="ru" sz="1200" dirty="0" err="1">
                <a:cs typeface="Calibri" panose="020F0502020204030204"/>
              </a:rPr>
              <a:t>закріплене</a:t>
            </a:r>
            <a:r>
              <a:rPr lang="ru" sz="1200" dirty="0">
                <a:cs typeface="Calibri" panose="020F0502020204030204"/>
              </a:rPr>
              <a:t> за </a:t>
            </a:r>
            <a:r>
              <a:rPr lang="ru" sz="1200" dirty="0" err="1">
                <a:cs typeface="Calibri" panose="020F0502020204030204"/>
              </a:rPr>
              <a:t>водієм</a:t>
            </a:r>
            <a:r>
              <a:rPr lang="ru" sz="1200" dirty="0">
                <a:cs typeface="Calibri" panose="020F0502020204030204"/>
              </a:rPr>
              <a:t> Миколою Тищенко.</a:t>
            </a:r>
          </a:p>
          <a:p>
            <a:pPr>
              <a:spcBef>
                <a:spcPts val="0"/>
              </a:spcBef>
              <a:buNone/>
            </a:pPr>
            <a:endParaRPr lang="ru" sz="1200" dirty="0">
              <a:cs typeface="Calibri" panose="020F0502020204030204"/>
            </a:endParaRPr>
          </a:p>
          <a:p>
            <a:pPr>
              <a:spcBef>
                <a:spcPts val="0"/>
              </a:spcBef>
              <a:buNone/>
            </a:pPr>
            <a:r>
              <a:rPr lang="ru" sz="1200" dirty="0">
                <a:cs typeface="Calibri" panose="020F0502020204030204"/>
              </a:rPr>
              <a:t>Усе </a:t>
            </a:r>
            <a:r>
              <a:rPr lang="ru" sz="1200" dirty="0" err="1">
                <a:cs typeface="Calibri" panose="020F0502020204030204"/>
              </a:rPr>
              <a:t>що</a:t>
            </a:r>
            <a:r>
              <a:rPr lang="ru" sz="1200" dirty="0">
                <a:cs typeface="Calibri" panose="020F0502020204030204"/>
              </a:rPr>
              <a:t> </a:t>
            </a:r>
            <a:r>
              <a:rPr lang="ru" sz="1200" dirty="0" err="1">
                <a:cs typeface="Calibri" panose="020F0502020204030204"/>
              </a:rPr>
              <a:t>можна</a:t>
            </a:r>
            <a:r>
              <a:rPr lang="ru" sz="1200" dirty="0">
                <a:cs typeface="Calibri" panose="020F0502020204030204"/>
              </a:rPr>
              <a:t> повинно бути </a:t>
            </a:r>
            <a:r>
              <a:rPr lang="ru" sz="1200" dirty="0" err="1">
                <a:cs typeface="Calibri" panose="020F0502020204030204"/>
              </a:rPr>
              <a:t>розділено</a:t>
            </a:r>
            <a:r>
              <a:rPr lang="ru" sz="1200" dirty="0">
                <a:cs typeface="Calibri" panose="020F0502020204030204"/>
              </a:rPr>
              <a:t> по </a:t>
            </a:r>
            <a:r>
              <a:rPr lang="ru" sz="1200" dirty="0" err="1">
                <a:cs typeface="Calibri" panose="020F0502020204030204"/>
              </a:rPr>
              <a:t>різних</a:t>
            </a:r>
            <a:r>
              <a:rPr lang="ru" sz="1200" dirty="0">
                <a:cs typeface="Calibri" panose="020F0502020204030204"/>
              </a:rPr>
              <a:t> методах.</a:t>
            </a:r>
          </a:p>
        </p:txBody>
      </p:sp>
    </p:spTree>
    <p:extLst>
      <p:ext uri="{BB962C8B-B14F-4D97-AF65-F5344CB8AC3E}">
        <p14:creationId xmlns:p14="http://schemas.microsoft.com/office/powerpoint/2010/main" val="34598341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75F62E-BED4-43E8-BCA3-A87F72ACF1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0325"/>
          </a:xfrm>
        </p:spPr>
        <p:txBody>
          <a:bodyPr>
            <a:normAutofit/>
          </a:bodyPr>
          <a:lstStyle/>
          <a:p>
            <a:r>
              <a:rPr lang="uk-UA" sz="3200" dirty="0">
                <a:latin typeface="Segoe UI"/>
                <a:cs typeface="Segoe UI"/>
              </a:rPr>
              <a:t>Масив</a:t>
            </a:r>
            <a:endParaRPr lang="uk-UA" sz="3200" dirty="0" err="1">
              <a:cs typeface="Calibri Light"/>
            </a:endParaRPr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30358856-1D75-4205-B47E-3AFF2A4183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66006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uk-UA" sz="2000" dirty="0">
                <a:ea typeface="+mn-lt"/>
                <a:cs typeface="+mn-lt"/>
              </a:rPr>
              <a:t>Масив - це іменований, впорядкований набір однотипних елементів, фіксованої кількості, розташованих в пам'яті безпосередньо один за одним, доступ до яких здійснюється за індексом.</a:t>
            </a:r>
            <a:endParaRPr lang="uk-UA" sz="2000" dirty="0">
              <a:cs typeface="Calibri" panose="020F050202020403020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99C383-AC11-487E-9C05-1FEBB5873B22}"/>
              </a:ext>
            </a:extLst>
          </p:cNvPr>
          <p:cNvSpPr txBox="1"/>
          <p:nvPr/>
        </p:nvSpPr>
        <p:spPr>
          <a:xfrm>
            <a:off x="835864" y="2470438"/>
            <a:ext cx="5478049" cy="4010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6">
                <a:solidFill>
                  <a:srgbClr val="0000FF"/>
                </a:solidFill>
                <a:latin typeface="Consolas,sans-serif"/>
              </a:rPr>
              <a:t>byte</a:t>
            </a:r>
            <a:r>
              <a:rPr lang="en-US" sz="2006">
                <a:latin typeface="Consolas,sans-serif"/>
              </a:rPr>
              <a:t>[] array = </a:t>
            </a:r>
            <a:r>
              <a:rPr lang="en-US" sz="2006">
                <a:solidFill>
                  <a:srgbClr val="0000FF"/>
                </a:solidFill>
                <a:latin typeface="Consolas,sans-serif"/>
              </a:rPr>
              <a:t>new</a:t>
            </a:r>
            <a:r>
              <a:rPr lang="en-US" sz="2006">
                <a:latin typeface="Consolas,sans-serif"/>
              </a:rPr>
              <a:t> </a:t>
            </a:r>
            <a:r>
              <a:rPr lang="en-US" sz="2006">
                <a:solidFill>
                  <a:srgbClr val="0000FF"/>
                </a:solidFill>
                <a:latin typeface="Consolas,sans-serif"/>
              </a:rPr>
              <a:t>byte</a:t>
            </a:r>
            <a:r>
              <a:rPr lang="en-US" sz="2006">
                <a:latin typeface="Consolas,sans-serif"/>
              </a:rPr>
              <a:t>[3]; </a:t>
            </a:r>
            <a:endParaRPr lang="en-US"/>
          </a:p>
        </p:txBody>
      </p:sp>
      <p:pic>
        <p:nvPicPr>
          <p:cNvPr id="5" name="Рисунок 5" descr="Зображення, що містить годинник&#10;&#10;Опис створено з дуже високим рівнем достовірності">
            <a:extLst>
              <a:ext uri="{FF2B5EF4-FFF2-40B4-BE49-F238E27FC236}">
                <a16:creationId xmlns:a16="http://schemas.microsoft.com/office/drawing/2014/main" id="{12C7980A-2291-42DA-A006-1D4F220D91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842" y="3176961"/>
            <a:ext cx="9601199" cy="2276638"/>
          </a:xfrm>
          <a:prstGeom prst="rect">
            <a:avLst/>
          </a:prstGeom>
        </p:spPr>
      </p:pic>
      <p:pic>
        <p:nvPicPr>
          <p:cNvPr id="6" name="Рисунок 6">
            <a:extLst>
              <a:ext uri="{FF2B5EF4-FFF2-40B4-BE49-F238E27FC236}">
                <a16:creationId xmlns:a16="http://schemas.microsoft.com/office/drawing/2014/main" id="{A7132DA8-BC36-4C3D-A1B7-D84BDA0D76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3646" y="322420"/>
            <a:ext cx="962440" cy="639570"/>
          </a:xfrm>
          <a:prstGeom prst="rect">
            <a:avLst/>
          </a:prstGeom>
        </p:spPr>
      </p:pic>
      <p:pic>
        <p:nvPicPr>
          <p:cNvPr id="7" name="Рисунок 7" descr="Зображення, що містить іграшка&#10;&#10;Опис створено автоматично">
            <a:extLst>
              <a:ext uri="{FF2B5EF4-FFF2-40B4-BE49-F238E27FC236}">
                <a16:creationId xmlns:a16="http://schemas.microsoft.com/office/drawing/2014/main" id="{E735FA0C-DBC5-4AF3-B04F-AE24E1D212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857" y="5316532"/>
            <a:ext cx="2743200" cy="1327023"/>
          </a:xfrm>
          <a:prstGeom prst="rect">
            <a:avLst/>
          </a:prstGeom>
        </p:spPr>
      </p:pic>
      <p:pic>
        <p:nvPicPr>
          <p:cNvPr id="10" name="Рисунок 10">
            <a:extLst>
              <a:ext uri="{FF2B5EF4-FFF2-40B4-BE49-F238E27FC236}">
                <a16:creationId xmlns:a16="http://schemas.microsoft.com/office/drawing/2014/main" id="{8C791F5A-42D2-446D-97FE-0427E540EC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96423" y="5371779"/>
            <a:ext cx="2743200" cy="1023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2965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5640A4A-3979-4D2B-8C3B-12A763FF92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4040"/>
          </a:xfrm>
        </p:spPr>
        <p:txBody>
          <a:bodyPr>
            <a:normAutofit/>
          </a:bodyPr>
          <a:lstStyle/>
          <a:p>
            <a:r>
              <a:rPr lang="uk-UA" sz="3200" dirty="0">
                <a:latin typeface="Calibri"/>
                <a:cs typeface="Segoe UI"/>
              </a:rPr>
              <a:t>Індекс</a:t>
            </a:r>
            <a:endParaRPr lang="uk-UA" sz="3200" dirty="0">
              <a:latin typeface="Calibri"/>
              <a:cs typeface="Calibri Light"/>
            </a:endParaRPr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51EA7EA3-AD52-4150-81AF-5F8C83784C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7149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uk-UA" sz="2000" dirty="0">
                <a:ea typeface="+mn-lt"/>
                <a:cs typeface="+mn-lt"/>
              </a:rPr>
              <a:t>Індекс масиву - це ціле число, яке вказує на конкретний елемент масиву.</a:t>
            </a:r>
            <a:endParaRPr lang="uk-UA" sz="2000" dirty="0">
              <a:cs typeface="Calibri" panose="020F050202020403020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E6F64D-1FAD-4386-97C1-1E1C21BBC6C2}"/>
              </a:ext>
            </a:extLst>
          </p:cNvPr>
          <p:cNvSpPr txBox="1"/>
          <p:nvPr/>
        </p:nvSpPr>
        <p:spPr>
          <a:xfrm>
            <a:off x="833875" y="1835782"/>
            <a:ext cx="518577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onsolas,sans-serif"/>
              </a:rPr>
              <a:t>byte</a:t>
            </a:r>
            <a:r>
              <a:rPr lang="en-US" dirty="0">
                <a:latin typeface="Consolas,sans-serif"/>
              </a:rPr>
              <a:t>[] array = </a:t>
            </a:r>
            <a:r>
              <a:rPr lang="en-US" dirty="0">
                <a:solidFill>
                  <a:srgbClr val="0000FF"/>
                </a:solidFill>
                <a:latin typeface="Consolas,sans-serif"/>
              </a:rPr>
              <a:t>new</a:t>
            </a:r>
            <a:r>
              <a:rPr lang="en-US" dirty="0">
                <a:latin typeface="Consolas,sans-serif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,sans-serif"/>
              </a:rPr>
              <a:t>byte</a:t>
            </a:r>
            <a:r>
              <a:rPr lang="en-US" dirty="0">
                <a:latin typeface="Consolas,sans-serif"/>
              </a:rPr>
              <a:t>[3]; </a:t>
            </a:r>
            <a:endParaRPr lang="en-US" dirty="0"/>
          </a:p>
        </p:txBody>
      </p:sp>
      <p:pic>
        <p:nvPicPr>
          <p:cNvPr id="7" name="Рисунок 7">
            <a:extLst>
              <a:ext uri="{FF2B5EF4-FFF2-40B4-BE49-F238E27FC236}">
                <a16:creationId xmlns:a16="http://schemas.microsoft.com/office/drawing/2014/main" id="{D760F215-88F3-4478-A53C-EEB9594C62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225" y="2210158"/>
            <a:ext cx="8691525" cy="2984348"/>
          </a:xfrm>
          <a:prstGeom prst="rect">
            <a:avLst/>
          </a:prstGeom>
        </p:spPr>
      </p:pic>
      <p:pic>
        <p:nvPicPr>
          <p:cNvPr id="6" name="Рисунок 7">
            <a:extLst>
              <a:ext uri="{FF2B5EF4-FFF2-40B4-BE49-F238E27FC236}">
                <a16:creationId xmlns:a16="http://schemas.microsoft.com/office/drawing/2014/main" id="{4476FE01-8DC0-4476-8FE7-61F5C8EE5C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7689" y="34422"/>
            <a:ext cx="1051529" cy="1034964"/>
          </a:xfrm>
          <a:prstGeom prst="rect">
            <a:avLst/>
          </a:prstGeom>
        </p:spPr>
      </p:pic>
      <p:pic>
        <p:nvPicPr>
          <p:cNvPr id="10" name="Рисунок 10">
            <a:extLst>
              <a:ext uri="{FF2B5EF4-FFF2-40B4-BE49-F238E27FC236}">
                <a16:creationId xmlns:a16="http://schemas.microsoft.com/office/drawing/2014/main" id="{E9E0C3F3-80C2-4CB5-AF21-2F64B95845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87563" y="3610786"/>
            <a:ext cx="2964711" cy="2826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1681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BFFB5D-9CEA-4835-AFD8-E922A74002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87754"/>
          </a:xfrm>
        </p:spPr>
        <p:txBody>
          <a:bodyPr>
            <a:normAutofit/>
          </a:bodyPr>
          <a:lstStyle/>
          <a:p>
            <a:r>
              <a:rPr lang="uk-UA" sz="3200" dirty="0">
                <a:latin typeface="Calibri"/>
                <a:ea typeface="+mj-lt"/>
                <a:cs typeface="+mj-lt"/>
              </a:rPr>
              <a:t>Одновимірний масив</a:t>
            </a:r>
            <a:endParaRPr lang="uk-UA" sz="3200">
              <a:latin typeface="Calibri"/>
              <a:cs typeface="Calibri"/>
            </a:endParaRPr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E2492721-E1E1-4FA6-8F03-8C62F75737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17625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uk-UA" sz="2000" dirty="0">
                <a:ea typeface="+mn-lt"/>
                <a:cs typeface="+mn-lt"/>
              </a:rPr>
              <a:t>Одновимірна масив - це масив, який містить один індекс.</a:t>
            </a:r>
            <a:endParaRPr lang="uk-UA" sz="2000" dirty="0">
              <a:cs typeface="Calibri" panose="020F0502020204030204"/>
            </a:endParaRPr>
          </a:p>
        </p:txBody>
      </p:sp>
      <p:pic>
        <p:nvPicPr>
          <p:cNvPr id="4" name="Рисунок 4">
            <a:extLst>
              <a:ext uri="{FF2B5EF4-FFF2-40B4-BE49-F238E27FC236}">
                <a16:creationId xmlns:a16="http://schemas.microsoft.com/office/drawing/2014/main" id="{F4C7B61E-B8DD-4813-BD6F-90E0237DC8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2180" y="2911775"/>
            <a:ext cx="4068871" cy="113001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482AE7C-EC14-43B6-8921-FC9C6F290777}"/>
              </a:ext>
            </a:extLst>
          </p:cNvPr>
          <p:cNvSpPr txBox="1"/>
          <p:nvPr/>
        </p:nvSpPr>
        <p:spPr>
          <a:xfrm>
            <a:off x="4588474" y="2647294"/>
            <a:ext cx="1302706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uk-UA" sz="1600" dirty="0"/>
              <a:t>ім'я масиву</a:t>
            </a:r>
            <a:endParaRPr lang="uk-UA" sz="1600" dirty="0" err="1">
              <a:cs typeface="Calibri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BEEBCEF-F501-418B-9619-7BA065806CF8}"/>
              </a:ext>
            </a:extLst>
          </p:cNvPr>
          <p:cNvSpPr txBox="1"/>
          <p:nvPr/>
        </p:nvSpPr>
        <p:spPr>
          <a:xfrm>
            <a:off x="879273" y="2815363"/>
            <a:ext cx="2847583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Consolas,sans-serif"/>
              </a:rPr>
              <a:t>byte</a:t>
            </a:r>
            <a:r>
              <a:rPr lang="en-US" sz="1600" dirty="0">
                <a:latin typeface="Calibri,sans-serif"/>
              </a:rPr>
              <a:t> - </a:t>
            </a:r>
            <a:r>
              <a:rPr lang="en-US" sz="1600" dirty="0" err="1">
                <a:latin typeface="Calibri,sans-serif"/>
              </a:rPr>
              <a:t>тип</a:t>
            </a:r>
            <a:r>
              <a:rPr lang="en-US" sz="1600" dirty="0">
                <a:latin typeface="Calibri,sans-serif"/>
              </a:rPr>
              <a:t> </a:t>
            </a:r>
            <a:r>
              <a:rPr lang="en-US" sz="1600" dirty="0" err="1">
                <a:latin typeface="Calibri,sans-serif"/>
              </a:rPr>
              <a:t>елементів</a:t>
            </a:r>
            <a:r>
              <a:rPr lang="en-US" sz="1600" dirty="0">
                <a:latin typeface="Calibri,sans-serif"/>
              </a:rPr>
              <a:t> </a:t>
            </a:r>
            <a:r>
              <a:rPr lang="en-US" sz="1600" dirty="0" err="1">
                <a:latin typeface="Calibri,sans-serif"/>
              </a:rPr>
              <a:t>масиву</a:t>
            </a:r>
            <a:endParaRPr lang="en-US" sz="1600" dirty="0" err="1">
              <a:cs typeface="Calibri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830A2DE-2562-4D63-8EAC-670CA6319FF7}"/>
              </a:ext>
            </a:extLst>
          </p:cNvPr>
          <p:cNvSpPr txBox="1"/>
          <p:nvPr/>
        </p:nvSpPr>
        <p:spPr>
          <a:xfrm>
            <a:off x="7319905" y="2740141"/>
            <a:ext cx="3408438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latin typeface="Calibri,sans-serif"/>
              </a:rPr>
              <a:t>[3] - </a:t>
            </a:r>
            <a:r>
              <a:rPr lang="en-US" sz="1600" dirty="0" err="1">
                <a:latin typeface="Calibri,sans-serif"/>
              </a:rPr>
              <a:t>кількість</a:t>
            </a:r>
            <a:r>
              <a:rPr lang="en-US" sz="1600" dirty="0">
                <a:latin typeface="Calibri,sans-serif"/>
              </a:rPr>
              <a:t> </a:t>
            </a:r>
            <a:r>
              <a:rPr lang="en-US" sz="1600" dirty="0" err="1">
                <a:latin typeface="Calibri,sans-serif"/>
              </a:rPr>
              <a:t>елементів</a:t>
            </a:r>
            <a:r>
              <a:rPr lang="en-US" sz="1600" dirty="0">
                <a:latin typeface="Calibri,sans-serif"/>
              </a:rPr>
              <a:t> </a:t>
            </a:r>
            <a:r>
              <a:rPr lang="en-US" sz="1600" dirty="0" err="1">
                <a:latin typeface="Calibri,sans-serif"/>
              </a:rPr>
              <a:t>масиву</a:t>
            </a:r>
            <a:endParaRPr lang="en-US" sz="1600" dirty="0" err="1">
              <a:cs typeface="Calibri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AB401D-8338-4F7A-BF6B-03BA5A5F42B5}"/>
              </a:ext>
            </a:extLst>
          </p:cNvPr>
          <p:cNvSpPr txBox="1"/>
          <p:nvPr/>
        </p:nvSpPr>
        <p:spPr>
          <a:xfrm>
            <a:off x="457434" y="3811312"/>
            <a:ext cx="4134152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err="1">
                <a:latin typeface="Calibri,sans-serif"/>
              </a:rPr>
              <a:t>квадратні</a:t>
            </a:r>
            <a:r>
              <a:rPr lang="en-US" sz="1600" dirty="0">
                <a:latin typeface="Calibri,sans-serif"/>
              </a:rPr>
              <a:t> </a:t>
            </a:r>
            <a:r>
              <a:rPr lang="en-US" sz="1600" err="1">
                <a:latin typeface="Calibri,sans-serif"/>
              </a:rPr>
              <a:t>дужки</a:t>
            </a:r>
            <a:r>
              <a:rPr lang="en-US" sz="1600" dirty="0">
                <a:latin typeface="Calibri,sans-serif"/>
              </a:rPr>
              <a:t> </a:t>
            </a:r>
            <a:r>
              <a:rPr lang="en-US" sz="1600" err="1">
                <a:latin typeface="Calibri,sans-serif"/>
              </a:rPr>
              <a:t>вказують</a:t>
            </a:r>
            <a:r>
              <a:rPr lang="en-US" sz="1600" dirty="0">
                <a:latin typeface="Calibri,sans-serif"/>
              </a:rPr>
              <a:t> </a:t>
            </a:r>
            <a:r>
              <a:rPr lang="en-US" sz="1600" err="1">
                <a:latin typeface="Calibri,sans-serif"/>
              </a:rPr>
              <a:t>на</a:t>
            </a:r>
            <a:r>
              <a:rPr lang="en-US" sz="1600" dirty="0">
                <a:latin typeface="Calibri,sans-serif"/>
              </a:rPr>
              <a:t> </a:t>
            </a:r>
            <a:r>
              <a:rPr lang="en-US" sz="1600" err="1">
                <a:latin typeface="Calibri,sans-serif"/>
              </a:rPr>
              <a:t>те</a:t>
            </a:r>
            <a:r>
              <a:rPr lang="en-US" sz="1600" dirty="0">
                <a:latin typeface="Calibri,sans-serif"/>
              </a:rPr>
              <a:t>, </a:t>
            </a:r>
            <a:endParaRPr lang="uk-UA"/>
          </a:p>
          <a:p>
            <a:pPr algn="ctr"/>
            <a:r>
              <a:rPr lang="en-US" sz="1600">
                <a:latin typeface="Calibri,sans-serif"/>
              </a:rPr>
              <a:t>        що </a:t>
            </a:r>
            <a:r>
              <a:rPr lang="en-US" sz="1600" err="1">
                <a:latin typeface="Calibri,sans-serif"/>
              </a:rPr>
              <a:t>змінна</a:t>
            </a:r>
            <a:r>
              <a:rPr lang="en-US" sz="1600">
                <a:latin typeface="Calibri,sans-serif"/>
              </a:rPr>
              <a:t> array </a:t>
            </a:r>
            <a:r>
              <a:rPr lang="en-US" sz="1600" err="1">
                <a:latin typeface="Calibri,sans-serif"/>
              </a:rPr>
              <a:t>типу</a:t>
            </a:r>
            <a:r>
              <a:rPr lang="en-US" sz="1600" dirty="0">
                <a:latin typeface="Calibri,sans-serif"/>
              </a:rPr>
              <a:t> </a:t>
            </a:r>
            <a:r>
              <a:rPr lang="en-US" sz="1600">
                <a:solidFill>
                  <a:srgbClr val="0000FF"/>
                </a:solidFill>
                <a:latin typeface="Consolas,sans-serif"/>
              </a:rPr>
              <a:t>byte</a:t>
            </a:r>
            <a:r>
              <a:rPr lang="en-US" sz="1600">
                <a:latin typeface="Calibri,sans-serif"/>
              </a:rPr>
              <a:t> - </a:t>
            </a:r>
            <a:r>
              <a:rPr lang="en-US" sz="1600" err="1">
                <a:latin typeface="Calibri,sans-serif"/>
              </a:rPr>
              <a:t>це</a:t>
            </a:r>
            <a:r>
              <a:rPr lang="en-US" sz="1600" dirty="0">
                <a:latin typeface="Calibri,sans-serif"/>
              </a:rPr>
              <a:t> </a:t>
            </a:r>
            <a:r>
              <a:rPr lang="en-US" sz="1600" err="1">
                <a:latin typeface="Calibri,sans-serif"/>
              </a:rPr>
              <a:t>масив</a:t>
            </a:r>
            <a:endParaRPr lang="en-US" sz="1600">
              <a:latin typeface="Calibri,sans-serif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767770-E98C-4D82-8C1E-D009D226A368}"/>
              </a:ext>
            </a:extLst>
          </p:cNvPr>
          <p:cNvSpPr txBox="1"/>
          <p:nvPr/>
        </p:nvSpPr>
        <p:spPr>
          <a:xfrm>
            <a:off x="6799810" y="4036486"/>
            <a:ext cx="274320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 err="1">
                <a:latin typeface="Calibri,sans-serif"/>
              </a:rPr>
              <a:t>вираз</a:t>
            </a:r>
            <a:r>
              <a:rPr lang="en-US" sz="1600" dirty="0">
                <a:latin typeface="Calibri,sans-serif"/>
              </a:rPr>
              <a:t> </a:t>
            </a:r>
            <a:r>
              <a:rPr lang="en-US" sz="1600" dirty="0" err="1">
                <a:latin typeface="Calibri,sans-serif"/>
              </a:rPr>
              <a:t>створення</a:t>
            </a:r>
            <a:r>
              <a:rPr lang="en-US" sz="1600" dirty="0">
                <a:latin typeface="Calibri,sans-serif"/>
              </a:rPr>
              <a:t> </a:t>
            </a:r>
            <a:r>
              <a:rPr lang="en-US" sz="1600" dirty="0" err="1">
                <a:latin typeface="Calibri,sans-serif"/>
              </a:rPr>
              <a:t>масиву</a:t>
            </a:r>
            <a:endParaRPr lang="en-US" sz="1600" dirty="0" err="1">
              <a:cs typeface="Calibri"/>
            </a:endParaRPr>
          </a:p>
        </p:txBody>
      </p:sp>
      <p:pic>
        <p:nvPicPr>
          <p:cNvPr id="8" name="Рисунок 8">
            <a:extLst>
              <a:ext uri="{FF2B5EF4-FFF2-40B4-BE49-F238E27FC236}">
                <a16:creationId xmlns:a16="http://schemas.microsoft.com/office/drawing/2014/main" id="{1AC49734-7942-4F1D-A7DB-E1CE899EB5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596" y="4935474"/>
            <a:ext cx="2743200" cy="1559052"/>
          </a:xfrm>
          <a:prstGeom prst="rect">
            <a:avLst/>
          </a:prstGeom>
        </p:spPr>
      </p:pic>
      <p:pic>
        <p:nvPicPr>
          <p:cNvPr id="5" name="Рисунок 6">
            <a:extLst>
              <a:ext uri="{FF2B5EF4-FFF2-40B4-BE49-F238E27FC236}">
                <a16:creationId xmlns:a16="http://schemas.microsoft.com/office/drawing/2014/main" id="{3C0DFE11-867F-4894-9F01-1E0FB1DF1D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63646" y="322420"/>
            <a:ext cx="962440" cy="639570"/>
          </a:xfrm>
          <a:prstGeom prst="rect">
            <a:avLst/>
          </a:prstGeom>
        </p:spPr>
      </p:pic>
      <p:pic>
        <p:nvPicPr>
          <p:cNvPr id="6" name="Рисунок 8">
            <a:extLst>
              <a:ext uri="{FF2B5EF4-FFF2-40B4-BE49-F238E27FC236}">
                <a16:creationId xmlns:a16="http://schemas.microsoft.com/office/drawing/2014/main" id="{B0F04B1C-AD3B-4F71-A0F1-3F95EE2D32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41943" y="4741235"/>
            <a:ext cx="2581275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2065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99D475-1BA3-475D-96D4-8A2C216D69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0325"/>
          </a:xfrm>
        </p:spPr>
        <p:txBody>
          <a:bodyPr>
            <a:normAutofit/>
          </a:bodyPr>
          <a:lstStyle/>
          <a:p>
            <a:r>
              <a:rPr lang="uk-UA" sz="3200" dirty="0">
                <a:latin typeface="Calibri"/>
                <a:ea typeface="+mj-lt"/>
                <a:cs typeface="+mj-lt"/>
              </a:rPr>
              <a:t>Одновимірний масив</a:t>
            </a:r>
            <a:endParaRPr lang="uk-UA" sz="3200">
              <a:latin typeface="Calibri"/>
              <a:cs typeface="Calibri Light"/>
            </a:endParaRPr>
          </a:p>
        </p:txBody>
      </p:sp>
      <p:pic>
        <p:nvPicPr>
          <p:cNvPr id="4" name="Рисунок 4" descr="Зображення, що містить знімок екрана&#10;&#10;Опис створено з дуже високим рівнем достовірності">
            <a:extLst>
              <a:ext uri="{FF2B5EF4-FFF2-40B4-BE49-F238E27FC236}">
                <a16:creationId xmlns:a16="http://schemas.microsoft.com/office/drawing/2014/main" id="{D64E6EC3-32B9-4F8F-83C9-24A650B66A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2787" y="3489380"/>
            <a:ext cx="6254901" cy="2301119"/>
          </a:xfrm>
        </p:spPr>
      </p:pic>
      <p:pic>
        <p:nvPicPr>
          <p:cNvPr id="3" name="Рисунок 5" descr="Зображення, що містить годинник&#10;&#10;Опис створено з дуже високим рівнем достовірності">
            <a:extLst>
              <a:ext uri="{FF2B5EF4-FFF2-40B4-BE49-F238E27FC236}">
                <a16:creationId xmlns:a16="http://schemas.microsoft.com/office/drawing/2014/main" id="{34BAC1AE-8246-41E2-8EBB-B0CE330E38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226" y="1122348"/>
            <a:ext cx="9601199" cy="2276638"/>
          </a:xfrm>
          <a:prstGeom prst="rect">
            <a:avLst/>
          </a:prstGeom>
        </p:spPr>
      </p:pic>
      <p:pic>
        <p:nvPicPr>
          <p:cNvPr id="9" name="Рисунок 9">
            <a:extLst>
              <a:ext uri="{FF2B5EF4-FFF2-40B4-BE49-F238E27FC236}">
                <a16:creationId xmlns:a16="http://schemas.microsoft.com/office/drawing/2014/main" id="{6D4F9D1A-1341-48B7-ACE4-D16CAAB6CC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64893" y="4241990"/>
            <a:ext cx="2271091" cy="2262808"/>
          </a:xfrm>
          <a:prstGeom prst="rect">
            <a:avLst/>
          </a:prstGeom>
        </p:spPr>
      </p:pic>
      <p:pic>
        <p:nvPicPr>
          <p:cNvPr id="5" name="Рисунок 6">
            <a:extLst>
              <a:ext uri="{FF2B5EF4-FFF2-40B4-BE49-F238E27FC236}">
                <a16:creationId xmlns:a16="http://schemas.microsoft.com/office/drawing/2014/main" id="{F00B6107-6551-46E4-88E3-E73AC29221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63646" y="322420"/>
            <a:ext cx="962440" cy="639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6514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A7BB42B-D1C7-4129-84AC-34A3D3237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11944"/>
          </a:xfrm>
        </p:spPr>
        <p:txBody>
          <a:bodyPr>
            <a:normAutofit/>
          </a:bodyPr>
          <a:lstStyle/>
          <a:p>
            <a:r>
              <a:rPr lang="uk-UA" sz="3200" dirty="0">
                <a:latin typeface="Calibri"/>
                <a:ea typeface="+mj-lt"/>
                <a:cs typeface="+mj-lt"/>
              </a:rPr>
              <a:t>Способи створення одновимірних масивів</a:t>
            </a:r>
            <a:endParaRPr lang="uk-UA" sz="3200">
              <a:latin typeface="Calibri"/>
              <a:cs typeface="Calibri Light"/>
            </a:endParaRPr>
          </a:p>
        </p:txBody>
      </p:sp>
      <p:pic>
        <p:nvPicPr>
          <p:cNvPr id="4" name="Рисунок 4" descr="Зображення, що містить кімната&#10;&#10;Опис створено з дуже високим рівнем достовірності">
            <a:extLst>
              <a:ext uri="{FF2B5EF4-FFF2-40B4-BE49-F238E27FC236}">
                <a16:creationId xmlns:a16="http://schemas.microsoft.com/office/drawing/2014/main" id="{827818EE-C48F-4710-A5D2-9B2A2E7ABC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5948" y="1717243"/>
            <a:ext cx="5697286" cy="2274259"/>
          </a:xfrm>
        </p:spPr>
      </p:pic>
      <p:pic>
        <p:nvPicPr>
          <p:cNvPr id="6" name="Рисунок 6">
            <a:extLst>
              <a:ext uri="{FF2B5EF4-FFF2-40B4-BE49-F238E27FC236}">
                <a16:creationId xmlns:a16="http://schemas.microsoft.com/office/drawing/2014/main" id="{392448EF-3200-45A6-AB46-739A0486C0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075" y="5045240"/>
            <a:ext cx="2130288" cy="1422953"/>
          </a:xfrm>
          <a:prstGeom prst="rect">
            <a:avLst/>
          </a:prstGeom>
        </p:spPr>
      </p:pic>
      <p:pic>
        <p:nvPicPr>
          <p:cNvPr id="7" name="Рисунок 7" descr="Зображення, що містить карта&#10;&#10;Опис створено автоматично">
            <a:extLst>
              <a:ext uri="{FF2B5EF4-FFF2-40B4-BE49-F238E27FC236}">
                <a16:creationId xmlns:a16="http://schemas.microsoft.com/office/drawing/2014/main" id="{1873FB39-C693-456F-B4BE-00F9FC8EC2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09550" y="3816807"/>
            <a:ext cx="2743200" cy="3086100"/>
          </a:xfrm>
          <a:prstGeom prst="rect">
            <a:avLst/>
          </a:prstGeom>
        </p:spPr>
      </p:pic>
      <p:pic>
        <p:nvPicPr>
          <p:cNvPr id="5" name="Рисунок 6">
            <a:extLst>
              <a:ext uri="{FF2B5EF4-FFF2-40B4-BE49-F238E27FC236}">
                <a16:creationId xmlns:a16="http://schemas.microsoft.com/office/drawing/2014/main" id="{AAF09452-AC80-4781-8DD4-20E582276F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63646" y="322420"/>
            <a:ext cx="962440" cy="639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1116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478EF5-661E-4BE1-A864-8D1BAE584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36135"/>
          </a:xfrm>
        </p:spPr>
        <p:txBody>
          <a:bodyPr>
            <a:normAutofit/>
          </a:bodyPr>
          <a:lstStyle/>
          <a:p>
            <a:r>
              <a:rPr lang="uk-UA" sz="3200" dirty="0">
                <a:latin typeface="Calibri"/>
                <a:ea typeface="+mj-lt"/>
                <a:cs typeface="+mj-lt"/>
              </a:rPr>
              <a:t>Багатовимірні масиви</a:t>
            </a:r>
            <a:endParaRPr lang="uk-UA" sz="3200">
              <a:latin typeface="Calibri"/>
              <a:cs typeface="Calibri Light"/>
            </a:endParaRPr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BA4331D8-42DE-48E7-A82F-5CA478B845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7149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uk-UA" sz="2000" dirty="0">
                <a:ea typeface="+mn-lt"/>
                <a:cs typeface="+mn-lt"/>
              </a:rPr>
              <a:t>Багатовимірні масиви - це масиви, які мають більше одного індексу</a:t>
            </a:r>
            <a:endParaRPr lang="uk-UA" sz="2000" dirty="0">
              <a:cs typeface="Calibri" panose="020F050202020403020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92CDED-7085-4110-8E4A-F781C89C0187}"/>
              </a:ext>
            </a:extLst>
          </p:cNvPr>
          <p:cNvSpPr txBox="1"/>
          <p:nvPr/>
        </p:nvSpPr>
        <p:spPr>
          <a:xfrm>
            <a:off x="3972838" y="1962213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uk-UA">
                <a:latin typeface="Calibri Light"/>
              </a:rPr>
              <a:t>Багатовимірні масиви</a:t>
            </a:r>
            <a:r>
              <a:rPr lang="uk-UA">
                <a:latin typeface="Calibri Light"/>
                <a:cs typeface="Calibri Light"/>
              </a:rPr>
              <a:t>​</a:t>
            </a:r>
            <a:endParaRPr lang="uk-U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069297-427E-4E79-918A-B899EB0CD300}"/>
              </a:ext>
            </a:extLst>
          </p:cNvPr>
          <p:cNvSpPr txBox="1"/>
          <p:nvPr/>
        </p:nvSpPr>
        <p:spPr>
          <a:xfrm>
            <a:off x="1772333" y="2863391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 err="1"/>
              <a:t>Прямокутні</a:t>
            </a:r>
            <a:endParaRPr lang="en-US" dirty="0" err="1">
              <a:cs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BD3932-1A48-4D0D-9544-74A7A12012F4}"/>
              </a:ext>
            </a:extLst>
          </p:cNvPr>
          <p:cNvSpPr txBox="1"/>
          <p:nvPr/>
        </p:nvSpPr>
        <p:spPr>
          <a:xfrm>
            <a:off x="6718789" y="2863391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 err="1"/>
              <a:t>Зубчасті</a:t>
            </a:r>
            <a:endParaRPr lang="en-US" dirty="0" err="1">
              <a:cs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40FDF7-582A-4BB4-A6BA-97414D4DAE59}"/>
              </a:ext>
            </a:extLst>
          </p:cNvPr>
          <p:cNvSpPr txBox="1"/>
          <p:nvPr/>
        </p:nvSpPr>
        <p:spPr>
          <a:xfrm>
            <a:off x="1168069" y="3285232"/>
            <a:ext cx="274320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 err="1"/>
              <a:t>Масиви</a:t>
            </a:r>
            <a:r>
              <a:rPr lang="en-US" dirty="0"/>
              <a:t>, </a:t>
            </a:r>
            <a:r>
              <a:rPr lang="en-US" dirty="0" err="1"/>
              <a:t>які</a:t>
            </a:r>
            <a:r>
              <a:rPr lang="en-US" dirty="0"/>
              <a:t> </a:t>
            </a:r>
            <a:r>
              <a:rPr lang="en-US" dirty="0" err="1"/>
              <a:t>містять</a:t>
            </a:r>
            <a:r>
              <a:rPr lang="en-US" dirty="0"/>
              <a:t> </a:t>
            </a:r>
            <a:r>
              <a:rPr lang="en-US" dirty="0" err="1"/>
              <a:t>кілька</a:t>
            </a:r>
            <a:endParaRPr lang="en-US" dirty="0" err="1">
              <a:cs typeface="Calibri"/>
            </a:endParaRPr>
          </a:p>
          <a:p>
            <a:r>
              <a:rPr lang="en-US" dirty="0" err="1"/>
              <a:t>вимірів</a:t>
            </a:r>
            <a:r>
              <a:rPr lang="en-US" dirty="0"/>
              <a:t>, </a:t>
            </a:r>
            <a:r>
              <a:rPr lang="en-US" dirty="0" err="1"/>
              <a:t>де</a:t>
            </a:r>
            <a:r>
              <a:rPr lang="en-US" dirty="0"/>
              <a:t> </a:t>
            </a:r>
            <a:r>
              <a:rPr lang="en-US" dirty="0" err="1"/>
              <a:t>всі</a:t>
            </a:r>
            <a:r>
              <a:rPr lang="en-US" dirty="0"/>
              <a:t> </a:t>
            </a:r>
            <a:r>
              <a:rPr lang="en-US" dirty="0" err="1"/>
              <a:t>рядки</a:t>
            </a:r>
            <a:r>
              <a:rPr lang="en-US" dirty="0"/>
              <a:t> </a:t>
            </a:r>
            <a:r>
              <a:rPr lang="en-US" dirty="0" err="1"/>
              <a:t>мають</a:t>
            </a:r>
            <a:r>
              <a:rPr lang="en-US" dirty="0"/>
              <a:t> </a:t>
            </a:r>
            <a:r>
              <a:rPr lang="en-US" dirty="0" err="1"/>
              <a:t>однакову</a:t>
            </a:r>
            <a:r>
              <a:rPr lang="en-US" dirty="0"/>
              <a:t> </a:t>
            </a:r>
            <a:r>
              <a:rPr lang="en-US" dirty="0" err="1"/>
              <a:t>довжину</a:t>
            </a:r>
            <a:r>
              <a:rPr lang="en-US" dirty="0"/>
              <a:t>.</a:t>
            </a:r>
            <a:endParaRPr lang="en-US" dirty="0">
              <a:cs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793726-A234-443C-9234-7D06F04496B5}"/>
              </a:ext>
            </a:extLst>
          </p:cNvPr>
          <p:cNvSpPr txBox="1"/>
          <p:nvPr/>
        </p:nvSpPr>
        <p:spPr>
          <a:xfrm>
            <a:off x="6354938" y="3285232"/>
            <a:ext cx="4363961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 err="1"/>
              <a:t>Масиви</a:t>
            </a:r>
            <a:r>
              <a:rPr lang="en-US" dirty="0"/>
              <a:t>, </a:t>
            </a:r>
            <a:r>
              <a:rPr lang="en-US" dirty="0" err="1"/>
              <a:t>які</a:t>
            </a:r>
            <a:r>
              <a:rPr lang="en-US" dirty="0"/>
              <a:t> </a:t>
            </a:r>
            <a:r>
              <a:rPr lang="en-US" dirty="0" err="1"/>
              <a:t>містять</a:t>
            </a:r>
            <a:r>
              <a:rPr lang="en-US" dirty="0"/>
              <a:t> </a:t>
            </a:r>
            <a:r>
              <a:rPr lang="en-US" dirty="0" err="1"/>
              <a:t>деяку</a:t>
            </a:r>
            <a:r>
              <a:rPr lang="en-US" dirty="0"/>
              <a:t> </a:t>
            </a:r>
            <a:r>
              <a:rPr lang="en-US" dirty="0" err="1"/>
              <a:t>кількість</a:t>
            </a:r>
            <a:r>
              <a:rPr lang="en-US" dirty="0"/>
              <a:t> </a:t>
            </a:r>
            <a:r>
              <a:rPr lang="en-US" dirty="0" err="1"/>
              <a:t>внутрішніх</a:t>
            </a:r>
            <a:r>
              <a:rPr lang="en-US" dirty="0"/>
              <a:t> </a:t>
            </a:r>
            <a:r>
              <a:rPr lang="en-US" dirty="0" err="1"/>
              <a:t>масивів</a:t>
            </a:r>
            <a:r>
              <a:rPr lang="en-US" dirty="0"/>
              <a:t>, </a:t>
            </a:r>
            <a:r>
              <a:rPr lang="en-US" dirty="0" err="1"/>
              <a:t>кожен</a:t>
            </a:r>
            <a:r>
              <a:rPr lang="en-US" dirty="0"/>
              <a:t> з </a:t>
            </a:r>
            <a:r>
              <a:rPr lang="en-US" dirty="0" err="1"/>
              <a:t>яких</a:t>
            </a:r>
            <a:r>
              <a:rPr lang="en-US" dirty="0"/>
              <a:t> </a:t>
            </a:r>
            <a:r>
              <a:rPr lang="en-US" dirty="0" err="1"/>
              <a:t>може</a:t>
            </a:r>
            <a:r>
              <a:rPr lang="en-US" dirty="0"/>
              <a:t> </a:t>
            </a:r>
            <a:r>
              <a:rPr lang="en-US" dirty="0" err="1"/>
              <a:t>мати</a:t>
            </a:r>
            <a:r>
              <a:rPr lang="en-US" dirty="0"/>
              <a:t> </a:t>
            </a:r>
            <a:r>
              <a:rPr lang="en-US" dirty="0" err="1"/>
              <a:t>різну</a:t>
            </a:r>
            <a:r>
              <a:rPr lang="en-US" dirty="0"/>
              <a:t> </a:t>
            </a:r>
            <a:r>
              <a:rPr lang="en-US" dirty="0" err="1"/>
              <a:t>довжину</a:t>
            </a:r>
            <a:r>
              <a:rPr lang="en-US" dirty="0"/>
              <a:t>.</a:t>
            </a:r>
          </a:p>
        </p:txBody>
      </p:sp>
      <p:pic>
        <p:nvPicPr>
          <p:cNvPr id="9" name="Рисунок 9" descr="Зображення, що містить інший, дисплей&#10;&#10;Опис створено з дуже високим рівнем достовірності">
            <a:extLst>
              <a:ext uri="{FF2B5EF4-FFF2-40B4-BE49-F238E27FC236}">
                <a16:creationId xmlns:a16="http://schemas.microsoft.com/office/drawing/2014/main" id="{4D15503D-5ADE-47C1-B973-3131B03918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780" y="4286133"/>
            <a:ext cx="2743200" cy="1837426"/>
          </a:xfrm>
          <a:prstGeom prst="rect">
            <a:avLst/>
          </a:prstGeom>
        </p:spPr>
      </p:pic>
      <p:pic>
        <p:nvPicPr>
          <p:cNvPr id="11" name="Рисунок 11">
            <a:extLst>
              <a:ext uri="{FF2B5EF4-FFF2-40B4-BE49-F238E27FC236}">
                <a16:creationId xmlns:a16="http://schemas.microsoft.com/office/drawing/2014/main" id="{E286BAA9-A29E-4642-87E7-383B2FB38A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9038" y="4289948"/>
            <a:ext cx="3529389" cy="1836920"/>
          </a:xfrm>
          <a:prstGeom prst="rect">
            <a:avLst/>
          </a:prstGeom>
        </p:spPr>
      </p:pic>
      <p:cxnSp>
        <p:nvCxnSpPr>
          <p:cNvPr id="16" name="Пряма зі стрілкою 15">
            <a:extLst>
              <a:ext uri="{FF2B5EF4-FFF2-40B4-BE49-F238E27FC236}">
                <a16:creationId xmlns:a16="http://schemas.microsoft.com/office/drawing/2014/main" id="{8C1BBF6F-8093-4A26-9564-DD43E22029D1}"/>
              </a:ext>
            </a:extLst>
          </p:cNvPr>
          <p:cNvCxnSpPr/>
          <p:nvPr/>
        </p:nvCxnSpPr>
        <p:spPr>
          <a:xfrm>
            <a:off x="5005312" y="2398788"/>
            <a:ext cx="2075542" cy="4668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 зі стрілкою 16">
            <a:extLst>
              <a:ext uri="{FF2B5EF4-FFF2-40B4-BE49-F238E27FC236}">
                <a16:creationId xmlns:a16="http://schemas.microsoft.com/office/drawing/2014/main" id="{C49346DF-0D0C-4157-BE07-D85BAD2B13EB}"/>
              </a:ext>
            </a:extLst>
          </p:cNvPr>
          <p:cNvCxnSpPr>
            <a:cxnSpLocks/>
          </p:cNvCxnSpPr>
          <p:nvPr/>
        </p:nvCxnSpPr>
        <p:spPr>
          <a:xfrm flipH="1">
            <a:off x="2678187" y="2398787"/>
            <a:ext cx="2290839" cy="4668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Рисунок 11" descr="Зображення, що містить пончик, пампушка, інший, сидить&#10;&#10;Опис створено автоматично">
            <a:extLst>
              <a:ext uri="{FF2B5EF4-FFF2-40B4-BE49-F238E27FC236}">
                <a16:creationId xmlns:a16="http://schemas.microsoft.com/office/drawing/2014/main" id="{D596EB5A-8B26-4D69-BFFF-B7AC3823C1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47682" y="223275"/>
            <a:ext cx="871331" cy="820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1663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3122567-4456-4646-9252-D3ABD1828F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36135"/>
          </a:xfrm>
        </p:spPr>
        <p:txBody>
          <a:bodyPr>
            <a:normAutofit/>
          </a:bodyPr>
          <a:lstStyle/>
          <a:p>
            <a:r>
              <a:rPr lang="uk-UA" sz="3200" dirty="0">
                <a:latin typeface="Calibri"/>
                <a:cs typeface="Calibri Light"/>
              </a:rPr>
              <a:t>Двовимірні масиви</a:t>
            </a:r>
            <a:endParaRPr lang="uk-UA" sz="3200">
              <a:latin typeface="Calibri"/>
              <a:ea typeface="+mj-lt"/>
              <a:cs typeface="+mj-lt"/>
            </a:endParaRPr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4E1007EA-6F27-4968-AD71-98C53E5B24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7149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uk-UA" sz="2000" dirty="0">
                <a:ea typeface="+mn-lt"/>
                <a:cs typeface="+mn-lt"/>
              </a:rPr>
              <a:t>Двовимірний масив - це прямокутний масив, який містить два індекси.</a:t>
            </a:r>
            <a:endParaRPr lang="uk-UA" sz="2000" dirty="0">
              <a:cs typeface="Calibri" panose="020F050202020403020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CF2CEF8-69AF-4C13-B260-FBFC700A41C4}"/>
              </a:ext>
            </a:extLst>
          </p:cNvPr>
          <p:cNvSpPr txBox="1"/>
          <p:nvPr/>
        </p:nvSpPr>
        <p:spPr>
          <a:xfrm>
            <a:off x="3805162" y="2256971"/>
            <a:ext cx="484130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0000FF"/>
                </a:solidFill>
                <a:latin typeface="Consolas,sans-serif"/>
              </a:rPr>
              <a:t>int</a:t>
            </a:r>
            <a:r>
              <a:rPr lang="en-US">
                <a:latin typeface="Consolas,sans-serif"/>
              </a:rPr>
              <a:t>[,] array = </a:t>
            </a:r>
            <a:r>
              <a:rPr lang="en-US">
                <a:solidFill>
                  <a:srgbClr val="0000FF"/>
                </a:solidFill>
                <a:latin typeface="Consolas,sans-serif"/>
              </a:rPr>
              <a:t>new</a:t>
            </a:r>
            <a:r>
              <a:rPr lang="en-US">
                <a:latin typeface="Consolas,sans-serif"/>
              </a:rPr>
              <a:t> </a:t>
            </a:r>
            <a:r>
              <a:rPr lang="en-US">
                <a:solidFill>
                  <a:srgbClr val="0000FF"/>
                </a:solidFill>
                <a:latin typeface="Consolas,sans-serif"/>
              </a:rPr>
              <a:t>int</a:t>
            </a:r>
            <a:r>
              <a:rPr lang="en-US">
                <a:latin typeface="Consolas,sans-serif"/>
              </a:rPr>
              <a:t>[3,3]; </a:t>
            </a:r>
            <a:endParaRPr lang="en-US"/>
          </a:p>
        </p:txBody>
      </p:sp>
      <p:pic>
        <p:nvPicPr>
          <p:cNvPr id="5" name="Рисунок 5" descr="Зображення, що містить годинник&#10;&#10;Опис створено з дуже високим рівнем достовірності">
            <a:extLst>
              <a:ext uri="{FF2B5EF4-FFF2-40B4-BE49-F238E27FC236}">
                <a16:creationId xmlns:a16="http://schemas.microsoft.com/office/drawing/2014/main" id="{53607495-40A4-4FD3-99FF-B7160C7DBE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6454" y="2949229"/>
            <a:ext cx="2827866" cy="1872651"/>
          </a:xfrm>
          <a:prstGeom prst="rect">
            <a:avLst/>
          </a:prstGeom>
        </p:spPr>
      </p:pic>
      <p:pic>
        <p:nvPicPr>
          <p:cNvPr id="8" name="Рисунок 8">
            <a:extLst>
              <a:ext uri="{FF2B5EF4-FFF2-40B4-BE49-F238E27FC236}">
                <a16:creationId xmlns:a16="http://schemas.microsoft.com/office/drawing/2014/main" id="{81BCE0B6-B0BE-4507-BDA9-EFF8DE68EC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857" y="4943127"/>
            <a:ext cx="2295940" cy="1502333"/>
          </a:xfrm>
          <a:prstGeom prst="rect">
            <a:avLst/>
          </a:prstGeom>
        </p:spPr>
      </p:pic>
      <p:pic>
        <p:nvPicPr>
          <p:cNvPr id="11" name="Рисунок 11" descr="Зображення, що містить пончик, пампушка, інший, сидить&#10;&#10;Опис створено автоматично">
            <a:extLst>
              <a:ext uri="{FF2B5EF4-FFF2-40B4-BE49-F238E27FC236}">
                <a16:creationId xmlns:a16="http://schemas.microsoft.com/office/drawing/2014/main" id="{DD850B44-DDC2-404E-AA8F-78AC64B832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47682" y="223275"/>
            <a:ext cx="871331" cy="820692"/>
          </a:xfrm>
          <a:prstGeom prst="rect">
            <a:avLst/>
          </a:prstGeom>
        </p:spPr>
      </p:pic>
      <p:pic>
        <p:nvPicPr>
          <p:cNvPr id="7" name="Рисунок 8">
            <a:extLst>
              <a:ext uri="{FF2B5EF4-FFF2-40B4-BE49-F238E27FC236}">
                <a16:creationId xmlns:a16="http://schemas.microsoft.com/office/drawing/2014/main" id="{3BDF26B3-C87D-44B6-9729-E39647544B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69842" y="5412327"/>
            <a:ext cx="2743200" cy="853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9819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F00803B-08D7-4C71-9FFA-87D859DD6C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36135"/>
          </a:xfrm>
        </p:spPr>
        <p:txBody>
          <a:bodyPr>
            <a:normAutofit/>
          </a:bodyPr>
          <a:lstStyle/>
          <a:p>
            <a:r>
              <a:rPr lang="uk-UA" sz="3200" dirty="0">
                <a:latin typeface="Calibri"/>
                <a:ea typeface="+mj-lt"/>
                <a:cs typeface="+mj-lt"/>
              </a:rPr>
              <a:t>Двовимірні масиви</a:t>
            </a:r>
            <a:endParaRPr lang="uk-UA" sz="3200">
              <a:latin typeface="Calibri"/>
              <a:cs typeface="Calibri Light"/>
            </a:endParaRPr>
          </a:p>
        </p:txBody>
      </p:sp>
      <p:pic>
        <p:nvPicPr>
          <p:cNvPr id="4" name="Рисунок 4">
            <a:extLst>
              <a:ext uri="{FF2B5EF4-FFF2-40B4-BE49-F238E27FC236}">
                <a16:creationId xmlns:a16="http://schemas.microsoft.com/office/drawing/2014/main" id="{E745E797-9D5E-46F9-ADE3-934BD598D5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3038" y="4135777"/>
            <a:ext cx="4107541" cy="1799317"/>
          </a:xfrm>
        </p:spPr>
      </p:pic>
      <p:pic>
        <p:nvPicPr>
          <p:cNvPr id="3" name="Рисунок 4" descr="Зображення, що містить годинник&#10;&#10;Опис створено з дуже високим рівнем достовірності">
            <a:extLst>
              <a:ext uri="{FF2B5EF4-FFF2-40B4-BE49-F238E27FC236}">
                <a16:creationId xmlns:a16="http://schemas.microsoft.com/office/drawing/2014/main" id="{10E88212-460F-41AC-9AC1-39D20A77DF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5258" y="1360809"/>
            <a:ext cx="8089294" cy="2310912"/>
          </a:xfrm>
          <a:prstGeom prst="rect">
            <a:avLst/>
          </a:prstGeom>
        </p:spPr>
      </p:pic>
      <p:pic>
        <p:nvPicPr>
          <p:cNvPr id="9" name="Рисунок 8" descr="Зображення, що містить біла дошка&#10;&#10;Опис створено автоматично">
            <a:extLst>
              <a:ext uri="{FF2B5EF4-FFF2-40B4-BE49-F238E27FC236}">
                <a16:creationId xmlns:a16="http://schemas.microsoft.com/office/drawing/2014/main" id="{1D40E192-E8D3-46C4-A083-4E48D08A46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8226" y="4827171"/>
            <a:ext cx="2295940" cy="1502333"/>
          </a:xfrm>
          <a:prstGeom prst="rect">
            <a:avLst/>
          </a:prstGeom>
        </p:spPr>
      </p:pic>
      <p:pic>
        <p:nvPicPr>
          <p:cNvPr id="5" name="Рисунок 11" descr="Зображення, що містить пончик, пампушка, інший, сидить&#10;&#10;Опис створено автоматично">
            <a:extLst>
              <a:ext uri="{FF2B5EF4-FFF2-40B4-BE49-F238E27FC236}">
                <a16:creationId xmlns:a16="http://schemas.microsoft.com/office/drawing/2014/main" id="{784EE944-3736-4B58-AD70-B18D3AA07A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47682" y="223275"/>
            <a:ext cx="871331" cy="820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192532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Широкий екран</PresentationFormat>
  <Paragraphs>0</Paragraphs>
  <Slides>14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слайдів</vt:lpstr>
      </vt:variant>
      <vt:variant>
        <vt:i4>14</vt:i4>
      </vt:variant>
    </vt:vector>
  </HeadingPairs>
  <TitlesOfParts>
    <vt:vector size="15" baseType="lpstr">
      <vt:lpstr>Тема Office</vt:lpstr>
      <vt:lpstr>Презентація PowerPoint</vt:lpstr>
      <vt:lpstr>Масив</vt:lpstr>
      <vt:lpstr>Індекс</vt:lpstr>
      <vt:lpstr>Одновимірний масив</vt:lpstr>
      <vt:lpstr>Одновимірний масив</vt:lpstr>
      <vt:lpstr>Способи створення одновимірних масивів</vt:lpstr>
      <vt:lpstr>Багатовимірні масиви</vt:lpstr>
      <vt:lpstr>Двовимірні масиви</vt:lpstr>
      <vt:lpstr>Двовимірні масиви</vt:lpstr>
      <vt:lpstr>Трьохвимірні масиви</vt:lpstr>
      <vt:lpstr>Трьохвимірні масиви</vt:lpstr>
      <vt:lpstr>Зубчасті масиви</vt:lpstr>
      <vt:lpstr>Приклади / Examples</vt:lpstr>
      <vt:lpstr>Презентація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Презентація PowerPoint</dc:title>
  <dc:creator/>
  <cp:lastModifiedBy/>
  <cp:revision>634</cp:revision>
  <dcterms:created xsi:type="dcterms:W3CDTF">2020-03-17T22:42:51Z</dcterms:created>
  <dcterms:modified xsi:type="dcterms:W3CDTF">2020-11-03T16:56:34Z</dcterms:modified>
</cp:coreProperties>
</file>